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layout3.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34" y="-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1815EA-715A-44CB-9892-19E71F2DBC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12D4A15-0CBA-43AD-B4A0-ACF52E50E0DB}">
      <dgm:prSet/>
      <dgm:spPr/>
      <dgm:t>
        <a:bodyPr/>
        <a:lstStyle/>
        <a:p>
          <a:r>
            <a:rPr lang="en-US"/>
            <a:t>-CANADA’S COMPETITIVENESS AS AN INVESTMENT DESTINATION DEPENDS ON THE AUTO INDUSTRY’S ABILITY TO EFFICIENTLY MOVE GOODS ACROSS CANADA, AS WELL AS, INTO AND OUT OF CANADA</a:t>
          </a:r>
        </a:p>
      </dgm:t>
    </dgm:pt>
    <dgm:pt modelId="{46113D7D-F2FC-4E26-AD80-CA78AA1780BF}" type="parTrans" cxnId="{28B01F10-2805-4A9A-934F-6DD71E7668F4}">
      <dgm:prSet/>
      <dgm:spPr/>
      <dgm:t>
        <a:bodyPr/>
        <a:lstStyle/>
        <a:p>
          <a:endParaRPr lang="en-US"/>
        </a:p>
      </dgm:t>
    </dgm:pt>
    <dgm:pt modelId="{DF69302E-D2A4-44F9-92E4-DA2633D7D72F}" type="sibTrans" cxnId="{28B01F10-2805-4A9A-934F-6DD71E7668F4}">
      <dgm:prSet/>
      <dgm:spPr/>
      <dgm:t>
        <a:bodyPr/>
        <a:lstStyle/>
        <a:p>
          <a:endParaRPr lang="en-US"/>
        </a:p>
      </dgm:t>
    </dgm:pt>
    <dgm:pt modelId="{8D54D064-DCC8-4267-BDF0-C27A3A776C14}">
      <dgm:prSet/>
      <dgm:spPr/>
      <dgm:t>
        <a:bodyPr/>
        <a:lstStyle/>
        <a:p>
          <a:r>
            <a:rPr lang="en-US"/>
            <a:t>VEHICLES ARE 2</a:t>
          </a:r>
          <a:r>
            <a:rPr lang="en-US" baseline="30000"/>
            <a:t>ND</a:t>
          </a:r>
          <a:r>
            <a:rPr lang="en-US"/>
            <a:t> LARGEST CANADIAN EXPORT BY VALUE AT $36 BILLION IN 2021</a:t>
          </a:r>
        </a:p>
      </dgm:t>
    </dgm:pt>
    <dgm:pt modelId="{25472657-A151-41C7-9CF5-A1CD42773EF1}" type="parTrans" cxnId="{641AB315-E5E6-495E-ADA9-C7DC2F23BDE1}">
      <dgm:prSet/>
      <dgm:spPr/>
      <dgm:t>
        <a:bodyPr/>
        <a:lstStyle/>
        <a:p>
          <a:endParaRPr lang="en-US"/>
        </a:p>
      </dgm:t>
    </dgm:pt>
    <dgm:pt modelId="{D45D3A4F-CEDF-4CCD-B32D-841E636B8EE3}" type="sibTrans" cxnId="{641AB315-E5E6-495E-ADA9-C7DC2F23BDE1}">
      <dgm:prSet/>
      <dgm:spPr/>
      <dgm:t>
        <a:bodyPr/>
        <a:lstStyle/>
        <a:p>
          <a:endParaRPr lang="en-US"/>
        </a:p>
      </dgm:t>
    </dgm:pt>
    <dgm:pt modelId="{BB116E25-E4B7-4B93-801E-BE5971AE21F0}">
      <dgm:prSet/>
      <dgm:spPr/>
      <dgm:t>
        <a:bodyPr/>
        <a:lstStyle/>
        <a:p>
          <a:r>
            <a:rPr lang="en-US"/>
            <a:t>DELAYS OR DISRUPTIONS IN THE SUPPLY CHAIN HAVE AN IMMEDIATE EFFECT ON PRODUCTION, TRADE, DEALERS AND CONSUMERS!</a:t>
          </a:r>
        </a:p>
      </dgm:t>
    </dgm:pt>
    <dgm:pt modelId="{C599A98D-4413-46A4-A823-A4C9EFD77A3B}" type="parTrans" cxnId="{06684714-2240-40D6-8A9D-769951427AA9}">
      <dgm:prSet/>
      <dgm:spPr/>
      <dgm:t>
        <a:bodyPr/>
        <a:lstStyle/>
        <a:p>
          <a:endParaRPr lang="en-US"/>
        </a:p>
      </dgm:t>
    </dgm:pt>
    <dgm:pt modelId="{02D07D0D-13E5-45B1-AE5B-CAFE6161D6A6}" type="sibTrans" cxnId="{06684714-2240-40D6-8A9D-769951427AA9}">
      <dgm:prSet/>
      <dgm:spPr/>
      <dgm:t>
        <a:bodyPr/>
        <a:lstStyle/>
        <a:p>
          <a:endParaRPr lang="en-US"/>
        </a:p>
      </dgm:t>
    </dgm:pt>
    <dgm:pt modelId="{9813D452-8350-4E7C-8B81-3544D81DF07B}" type="pres">
      <dgm:prSet presAssocID="{C31815EA-715A-44CB-9892-19E71F2DBC29}" presName="linear" presStyleCnt="0">
        <dgm:presLayoutVars>
          <dgm:animLvl val="lvl"/>
          <dgm:resizeHandles val="exact"/>
        </dgm:presLayoutVars>
      </dgm:prSet>
      <dgm:spPr/>
      <dgm:t>
        <a:bodyPr/>
        <a:lstStyle/>
        <a:p>
          <a:endParaRPr lang="en-CA"/>
        </a:p>
      </dgm:t>
    </dgm:pt>
    <dgm:pt modelId="{260D8D34-D840-4B40-981B-309F6F249D57}" type="pres">
      <dgm:prSet presAssocID="{E12D4A15-0CBA-43AD-B4A0-ACF52E50E0DB}" presName="parentText" presStyleLbl="node1" presStyleIdx="0" presStyleCnt="3">
        <dgm:presLayoutVars>
          <dgm:chMax val="0"/>
          <dgm:bulletEnabled val="1"/>
        </dgm:presLayoutVars>
      </dgm:prSet>
      <dgm:spPr/>
      <dgm:t>
        <a:bodyPr/>
        <a:lstStyle/>
        <a:p>
          <a:endParaRPr lang="en-CA"/>
        </a:p>
      </dgm:t>
    </dgm:pt>
    <dgm:pt modelId="{830C18D3-95C8-4212-8DE6-A774C70BACED}" type="pres">
      <dgm:prSet presAssocID="{DF69302E-D2A4-44F9-92E4-DA2633D7D72F}" presName="spacer" presStyleCnt="0"/>
      <dgm:spPr/>
    </dgm:pt>
    <dgm:pt modelId="{CC38EBAE-074A-4BC8-90ED-14B9AE4D6444}" type="pres">
      <dgm:prSet presAssocID="{8D54D064-DCC8-4267-BDF0-C27A3A776C14}" presName="parentText" presStyleLbl="node1" presStyleIdx="1" presStyleCnt="3">
        <dgm:presLayoutVars>
          <dgm:chMax val="0"/>
          <dgm:bulletEnabled val="1"/>
        </dgm:presLayoutVars>
      </dgm:prSet>
      <dgm:spPr/>
      <dgm:t>
        <a:bodyPr/>
        <a:lstStyle/>
        <a:p>
          <a:endParaRPr lang="en-CA"/>
        </a:p>
      </dgm:t>
    </dgm:pt>
    <dgm:pt modelId="{1E16577C-39C2-4D71-848F-063ACF79AF69}" type="pres">
      <dgm:prSet presAssocID="{D45D3A4F-CEDF-4CCD-B32D-841E636B8EE3}" presName="spacer" presStyleCnt="0"/>
      <dgm:spPr/>
    </dgm:pt>
    <dgm:pt modelId="{3734C6AB-AD9B-4535-A16A-3B90787E0F24}" type="pres">
      <dgm:prSet presAssocID="{BB116E25-E4B7-4B93-801E-BE5971AE21F0}" presName="parentText" presStyleLbl="node1" presStyleIdx="2" presStyleCnt="3">
        <dgm:presLayoutVars>
          <dgm:chMax val="0"/>
          <dgm:bulletEnabled val="1"/>
        </dgm:presLayoutVars>
      </dgm:prSet>
      <dgm:spPr/>
      <dgm:t>
        <a:bodyPr/>
        <a:lstStyle/>
        <a:p>
          <a:endParaRPr lang="en-CA"/>
        </a:p>
      </dgm:t>
    </dgm:pt>
  </dgm:ptLst>
  <dgm:cxnLst>
    <dgm:cxn modelId="{EF89E1C7-5544-404F-AA86-0880B42B5E3C}" type="presOf" srcId="{8D54D064-DCC8-4267-BDF0-C27A3A776C14}" destId="{CC38EBAE-074A-4BC8-90ED-14B9AE4D6444}" srcOrd="0" destOrd="0" presId="urn:microsoft.com/office/officeart/2005/8/layout/vList2"/>
    <dgm:cxn modelId="{B605B5F7-1A74-4B51-AD8C-7582A9EB46CD}" type="presOf" srcId="{BB116E25-E4B7-4B93-801E-BE5971AE21F0}" destId="{3734C6AB-AD9B-4535-A16A-3B90787E0F24}" srcOrd="0" destOrd="0" presId="urn:microsoft.com/office/officeart/2005/8/layout/vList2"/>
    <dgm:cxn modelId="{641AB315-E5E6-495E-ADA9-C7DC2F23BDE1}" srcId="{C31815EA-715A-44CB-9892-19E71F2DBC29}" destId="{8D54D064-DCC8-4267-BDF0-C27A3A776C14}" srcOrd="1" destOrd="0" parTransId="{25472657-A151-41C7-9CF5-A1CD42773EF1}" sibTransId="{D45D3A4F-CEDF-4CCD-B32D-841E636B8EE3}"/>
    <dgm:cxn modelId="{06684714-2240-40D6-8A9D-769951427AA9}" srcId="{C31815EA-715A-44CB-9892-19E71F2DBC29}" destId="{BB116E25-E4B7-4B93-801E-BE5971AE21F0}" srcOrd="2" destOrd="0" parTransId="{C599A98D-4413-46A4-A823-A4C9EFD77A3B}" sibTransId="{02D07D0D-13E5-45B1-AE5B-CAFE6161D6A6}"/>
    <dgm:cxn modelId="{28B01F10-2805-4A9A-934F-6DD71E7668F4}" srcId="{C31815EA-715A-44CB-9892-19E71F2DBC29}" destId="{E12D4A15-0CBA-43AD-B4A0-ACF52E50E0DB}" srcOrd="0" destOrd="0" parTransId="{46113D7D-F2FC-4E26-AD80-CA78AA1780BF}" sibTransId="{DF69302E-D2A4-44F9-92E4-DA2633D7D72F}"/>
    <dgm:cxn modelId="{6C66C9C8-5130-46F8-BA1E-2B241042DA57}" type="presOf" srcId="{E12D4A15-0CBA-43AD-B4A0-ACF52E50E0DB}" destId="{260D8D34-D840-4B40-981B-309F6F249D57}" srcOrd="0" destOrd="0" presId="urn:microsoft.com/office/officeart/2005/8/layout/vList2"/>
    <dgm:cxn modelId="{DA9A8191-DECB-4DAF-959D-0B1E6DB8D3C9}" type="presOf" srcId="{C31815EA-715A-44CB-9892-19E71F2DBC29}" destId="{9813D452-8350-4E7C-8B81-3544D81DF07B}" srcOrd="0" destOrd="0" presId="urn:microsoft.com/office/officeart/2005/8/layout/vList2"/>
    <dgm:cxn modelId="{8037692A-AAF3-47E2-8115-C46BFB2B1C8E}" type="presParOf" srcId="{9813D452-8350-4E7C-8B81-3544D81DF07B}" destId="{260D8D34-D840-4B40-981B-309F6F249D57}" srcOrd="0" destOrd="0" presId="urn:microsoft.com/office/officeart/2005/8/layout/vList2"/>
    <dgm:cxn modelId="{8D4BA1F1-9B29-460F-B346-88F28745D03B}" type="presParOf" srcId="{9813D452-8350-4E7C-8B81-3544D81DF07B}" destId="{830C18D3-95C8-4212-8DE6-A774C70BACED}" srcOrd="1" destOrd="0" presId="urn:microsoft.com/office/officeart/2005/8/layout/vList2"/>
    <dgm:cxn modelId="{323E3AD9-70BE-44A6-BBE3-3488591A557A}" type="presParOf" srcId="{9813D452-8350-4E7C-8B81-3544D81DF07B}" destId="{CC38EBAE-074A-4BC8-90ED-14B9AE4D6444}" srcOrd="2" destOrd="0" presId="urn:microsoft.com/office/officeart/2005/8/layout/vList2"/>
    <dgm:cxn modelId="{DCF8160F-7696-4A82-8ACF-39A66170416A}" type="presParOf" srcId="{9813D452-8350-4E7C-8B81-3544D81DF07B}" destId="{1E16577C-39C2-4D71-848F-063ACF79AF69}" srcOrd="3" destOrd="0" presId="urn:microsoft.com/office/officeart/2005/8/layout/vList2"/>
    <dgm:cxn modelId="{F76E5AA6-C229-45AA-8A9F-42A3923EA51C}" type="presParOf" srcId="{9813D452-8350-4E7C-8B81-3544D81DF07B}" destId="{3734C6AB-AD9B-4535-A16A-3B90787E0F2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B1A21-3694-447C-9B92-E896D22053D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33228D0-3FCC-4F3E-AF51-462B56CCBC4E}">
      <dgm:prSet/>
      <dgm:spPr/>
      <dgm:t>
        <a:bodyPr/>
        <a:lstStyle/>
        <a:p>
          <a:r>
            <a:rPr lang="en-US"/>
            <a:t>THE GLOBAL SEMICONDUCTOR SHORTAGE SQUEEZED THE SUPPLY OF MICROCHIPS FOR THE PRODUCTION OF CARS AND TRUCKS IN 2021 AND 2022</a:t>
          </a:r>
        </a:p>
      </dgm:t>
    </dgm:pt>
    <dgm:pt modelId="{74587824-10B3-4337-B5E2-D1EAF879C7EA}" type="parTrans" cxnId="{9B10352A-710B-4213-93EF-8AEFD488FA40}">
      <dgm:prSet/>
      <dgm:spPr/>
      <dgm:t>
        <a:bodyPr/>
        <a:lstStyle/>
        <a:p>
          <a:endParaRPr lang="en-US"/>
        </a:p>
      </dgm:t>
    </dgm:pt>
    <dgm:pt modelId="{8306019B-035C-4483-B782-A2FB0EFCDC06}" type="sibTrans" cxnId="{9B10352A-710B-4213-93EF-8AEFD488FA40}">
      <dgm:prSet/>
      <dgm:spPr/>
      <dgm:t>
        <a:bodyPr/>
        <a:lstStyle/>
        <a:p>
          <a:endParaRPr lang="en-US"/>
        </a:p>
      </dgm:t>
    </dgm:pt>
    <dgm:pt modelId="{EB408583-9638-46C7-A3FE-FBDBF7823580}">
      <dgm:prSet/>
      <dgm:spPr/>
      <dgm:t>
        <a:bodyPr/>
        <a:lstStyle/>
        <a:p>
          <a:r>
            <a:rPr lang="en-US"/>
            <a:t>SLOW, GRADUAL RECOVERY 4</a:t>
          </a:r>
          <a:r>
            <a:rPr lang="en-US" baseline="30000"/>
            <a:t>TH</a:t>
          </a:r>
          <a:r>
            <a:rPr lang="en-US"/>
            <a:t> QUARTER 2022</a:t>
          </a:r>
        </a:p>
      </dgm:t>
    </dgm:pt>
    <dgm:pt modelId="{B6D6E749-521F-4725-81D7-5BD91E64CB7F}" type="parTrans" cxnId="{3C2E88FF-B20B-4EBE-9148-C2CB7FA225EA}">
      <dgm:prSet/>
      <dgm:spPr/>
      <dgm:t>
        <a:bodyPr/>
        <a:lstStyle/>
        <a:p>
          <a:endParaRPr lang="en-US"/>
        </a:p>
      </dgm:t>
    </dgm:pt>
    <dgm:pt modelId="{6EE96BF9-007F-4939-82AE-5E06D978014D}" type="sibTrans" cxnId="{3C2E88FF-B20B-4EBE-9148-C2CB7FA225EA}">
      <dgm:prSet/>
      <dgm:spPr/>
      <dgm:t>
        <a:bodyPr/>
        <a:lstStyle/>
        <a:p>
          <a:endParaRPr lang="en-US"/>
        </a:p>
      </dgm:t>
    </dgm:pt>
    <dgm:pt modelId="{5AA7DBE1-5A1A-4D39-9CC9-33F02F2CE304}">
      <dgm:prSet/>
      <dgm:spPr/>
      <dgm:t>
        <a:bodyPr/>
        <a:lstStyle/>
        <a:p>
          <a:r>
            <a:rPr lang="en-US"/>
            <a:t>MAJOR SHIFT TOWARDS AUTOMATION AND ELECTRIC VEHICLES THAT REQUIRE MORE MICROCHIPS AND FURTHER STRAIN ON SUPPLY CHAIN SYSTEM</a:t>
          </a:r>
        </a:p>
      </dgm:t>
    </dgm:pt>
    <dgm:pt modelId="{8FE62265-DE1F-4D10-BF34-64D49E48371D}" type="parTrans" cxnId="{4E578134-7E8D-4D2F-A76C-2E852A028FD2}">
      <dgm:prSet/>
      <dgm:spPr/>
      <dgm:t>
        <a:bodyPr/>
        <a:lstStyle/>
        <a:p>
          <a:endParaRPr lang="en-US"/>
        </a:p>
      </dgm:t>
    </dgm:pt>
    <dgm:pt modelId="{73C4AD16-4242-4604-B63C-AC6ACD12C567}" type="sibTrans" cxnId="{4E578134-7E8D-4D2F-A76C-2E852A028FD2}">
      <dgm:prSet/>
      <dgm:spPr/>
      <dgm:t>
        <a:bodyPr/>
        <a:lstStyle/>
        <a:p>
          <a:endParaRPr lang="en-US"/>
        </a:p>
      </dgm:t>
    </dgm:pt>
    <dgm:pt modelId="{C3F81CA5-04F3-4574-AE69-D7ABA871ADD0}" type="pres">
      <dgm:prSet presAssocID="{682B1A21-3694-447C-9B92-E896D22053D3}" presName="linear" presStyleCnt="0">
        <dgm:presLayoutVars>
          <dgm:animLvl val="lvl"/>
          <dgm:resizeHandles val="exact"/>
        </dgm:presLayoutVars>
      </dgm:prSet>
      <dgm:spPr/>
      <dgm:t>
        <a:bodyPr/>
        <a:lstStyle/>
        <a:p>
          <a:endParaRPr lang="en-CA"/>
        </a:p>
      </dgm:t>
    </dgm:pt>
    <dgm:pt modelId="{9B8CA6C1-E703-4AE0-AA84-2729FF209BFB}" type="pres">
      <dgm:prSet presAssocID="{233228D0-3FCC-4F3E-AF51-462B56CCBC4E}" presName="parentText" presStyleLbl="node1" presStyleIdx="0" presStyleCnt="3">
        <dgm:presLayoutVars>
          <dgm:chMax val="0"/>
          <dgm:bulletEnabled val="1"/>
        </dgm:presLayoutVars>
      </dgm:prSet>
      <dgm:spPr/>
      <dgm:t>
        <a:bodyPr/>
        <a:lstStyle/>
        <a:p>
          <a:endParaRPr lang="en-CA"/>
        </a:p>
      </dgm:t>
    </dgm:pt>
    <dgm:pt modelId="{9A3A99E8-4C53-4249-A405-0EBE76916F03}" type="pres">
      <dgm:prSet presAssocID="{8306019B-035C-4483-B782-A2FB0EFCDC06}" presName="spacer" presStyleCnt="0"/>
      <dgm:spPr/>
    </dgm:pt>
    <dgm:pt modelId="{1DDB4D0E-9D14-4228-9DFD-0846AC7D2606}" type="pres">
      <dgm:prSet presAssocID="{EB408583-9638-46C7-A3FE-FBDBF7823580}" presName="parentText" presStyleLbl="node1" presStyleIdx="1" presStyleCnt="3">
        <dgm:presLayoutVars>
          <dgm:chMax val="0"/>
          <dgm:bulletEnabled val="1"/>
        </dgm:presLayoutVars>
      </dgm:prSet>
      <dgm:spPr/>
      <dgm:t>
        <a:bodyPr/>
        <a:lstStyle/>
        <a:p>
          <a:endParaRPr lang="en-CA"/>
        </a:p>
      </dgm:t>
    </dgm:pt>
    <dgm:pt modelId="{3E11D917-E433-4BCE-BCF9-D54F52598EAC}" type="pres">
      <dgm:prSet presAssocID="{6EE96BF9-007F-4939-82AE-5E06D978014D}" presName="spacer" presStyleCnt="0"/>
      <dgm:spPr/>
    </dgm:pt>
    <dgm:pt modelId="{2AFCAE9E-A571-492D-9531-BB64D0DF5700}" type="pres">
      <dgm:prSet presAssocID="{5AA7DBE1-5A1A-4D39-9CC9-33F02F2CE304}" presName="parentText" presStyleLbl="node1" presStyleIdx="2" presStyleCnt="3">
        <dgm:presLayoutVars>
          <dgm:chMax val="0"/>
          <dgm:bulletEnabled val="1"/>
        </dgm:presLayoutVars>
      </dgm:prSet>
      <dgm:spPr/>
      <dgm:t>
        <a:bodyPr/>
        <a:lstStyle/>
        <a:p>
          <a:endParaRPr lang="en-CA"/>
        </a:p>
      </dgm:t>
    </dgm:pt>
  </dgm:ptLst>
  <dgm:cxnLst>
    <dgm:cxn modelId="{9B10352A-710B-4213-93EF-8AEFD488FA40}" srcId="{682B1A21-3694-447C-9B92-E896D22053D3}" destId="{233228D0-3FCC-4F3E-AF51-462B56CCBC4E}" srcOrd="0" destOrd="0" parTransId="{74587824-10B3-4337-B5E2-D1EAF879C7EA}" sibTransId="{8306019B-035C-4483-B782-A2FB0EFCDC06}"/>
    <dgm:cxn modelId="{EFA6BE71-8E10-4D23-AF6E-AC80CBAEA060}" type="presOf" srcId="{5AA7DBE1-5A1A-4D39-9CC9-33F02F2CE304}" destId="{2AFCAE9E-A571-492D-9531-BB64D0DF5700}" srcOrd="0" destOrd="0" presId="urn:microsoft.com/office/officeart/2005/8/layout/vList2"/>
    <dgm:cxn modelId="{32964132-1F72-4884-8D55-D835CEA3916D}" type="presOf" srcId="{EB408583-9638-46C7-A3FE-FBDBF7823580}" destId="{1DDB4D0E-9D14-4228-9DFD-0846AC7D2606}" srcOrd="0" destOrd="0" presId="urn:microsoft.com/office/officeart/2005/8/layout/vList2"/>
    <dgm:cxn modelId="{4E578134-7E8D-4D2F-A76C-2E852A028FD2}" srcId="{682B1A21-3694-447C-9B92-E896D22053D3}" destId="{5AA7DBE1-5A1A-4D39-9CC9-33F02F2CE304}" srcOrd="2" destOrd="0" parTransId="{8FE62265-DE1F-4D10-BF34-64D49E48371D}" sibTransId="{73C4AD16-4242-4604-B63C-AC6ACD12C567}"/>
    <dgm:cxn modelId="{3C2E88FF-B20B-4EBE-9148-C2CB7FA225EA}" srcId="{682B1A21-3694-447C-9B92-E896D22053D3}" destId="{EB408583-9638-46C7-A3FE-FBDBF7823580}" srcOrd="1" destOrd="0" parTransId="{B6D6E749-521F-4725-81D7-5BD91E64CB7F}" sibTransId="{6EE96BF9-007F-4939-82AE-5E06D978014D}"/>
    <dgm:cxn modelId="{F14F1D78-F856-48B2-8BF9-0BF264AFF893}" type="presOf" srcId="{233228D0-3FCC-4F3E-AF51-462B56CCBC4E}" destId="{9B8CA6C1-E703-4AE0-AA84-2729FF209BFB}" srcOrd="0" destOrd="0" presId="urn:microsoft.com/office/officeart/2005/8/layout/vList2"/>
    <dgm:cxn modelId="{B83130A5-4AC3-4EF7-B3F4-C0C6C2BB85EE}" type="presOf" srcId="{682B1A21-3694-447C-9B92-E896D22053D3}" destId="{C3F81CA5-04F3-4574-AE69-D7ABA871ADD0}" srcOrd="0" destOrd="0" presId="urn:microsoft.com/office/officeart/2005/8/layout/vList2"/>
    <dgm:cxn modelId="{CE6F422F-438B-4348-AF73-2FC7AB4C0ACE}" type="presParOf" srcId="{C3F81CA5-04F3-4574-AE69-D7ABA871ADD0}" destId="{9B8CA6C1-E703-4AE0-AA84-2729FF209BFB}" srcOrd="0" destOrd="0" presId="urn:microsoft.com/office/officeart/2005/8/layout/vList2"/>
    <dgm:cxn modelId="{9974907D-4042-4031-BF82-F60022FF4632}" type="presParOf" srcId="{C3F81CA5-04F3-4574-AE69-D7ABA871ADD0}" destId="{9A3A99E8-4C53-4249-A405-0EBE76916F03}" srcOrd="1" destOrd="0" presId="urn:microsoft.com/office/officeart/2005/8/layout/vList2"/>
    <dgm:cxn modelId="{E2328068-A2E5-4AC2-8457-E7C84328F44B}" type="presParOf" srcId="{C3F81CA5-04F3-4574-AE69-D7ABA871ADD0}" destId="{1DDB4D0E-9D14-4228-9DFD-0846AC7D2606}" srcOrd="2" destOrd="0" presId="urn:microsoft.com/office/officeart/2005/8/layout/vList2"/>
    <dgm:cxn modelId="{8573C09A-6964-45A1-A152-3A74E8678EF7}" type="presParOf" srcId="{C3F81CA5-04F3-4574-AE69-D7ABA871ADD0}" destId="{3E11D917-E433-4BCE-BCF9-D54F52598EAC}" srcOrd="3" destOrd="0" presId="urn:microsoft.com/office/officeart/2005/8/layout/vList2"/>
    <dgm:cxn modelId="{D70EE081-3649-46E5-B920-7B0689A17DEA}" type="presParOf" srcId="{C3F81CA5-04F3-4574-AE69-D7ABA871ADD0}" destId="{2AFCAE9E-A571-492D-9531-BB64D0DF57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6B0B6C-80F6-4571-A557-85769A24606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28644E79-E4B5-4E0E-B981-41DD1AAC1009}">
      <dgm:prSet/>
      <dgm:spPr/>
      <dgm:t>
        <a:bodyPr/>
        <a:lstStyle/>
        <a:p>
          <a:r>
            <a:rPr lang="en-US"/>
            <a:t>GLOBALIZATION IS CHANGING AS COMPANIES ARE FORCED TO ADAPT TO  NEW CHALLENGES</a:t>
          </a:r>
        </a:p>
      </dgm:t>
    </dgm:pt>
    <dgm:pt modelId="{4327A2D7-AFBF-412C-87AC-3D868C829E82}" type="parTrans" cxnId="{DA3C00E3-8258-4BBC-8E11-EE63F0867F62}">
      <dgm:prSet/>
      <dgm:spPr/>
      <dgm:t>
        <a:bodyPr/>
        <a:lstStyle/>
        <a:p>
          <a:endParaRPr lang="en-US"/>
        </a:p>
      </dgm:t>
    </dgm:pt>
    <dgm:pt modelId="{E7DE69B3-459E-4486-B7ED-FE167DD6647D}" type="sibTrans" cxnId="{DA3C00E3-8258-4BBC-8E11-EE63F0867F62}">
      <dgm:prSet/>
      <dgm:spPr/>
      <dgm:t>
        <a:bodyPr/>
        <a:lstStyle/>
        <a:p>
          <a:endParaRPr lang="en-US"/>
        </a:p>
      </dgm:t>
    </dgm:pt>
    <dgm:pt modelId="{0AAA0F51-89B0-4934-84CE-E21C86D7F628}">
      <dgm:prSet/>
      <dgm:spPr/>
      <dgm:t>
        <a:bodyPr/>
        <a:lstStyle/>
        <a:p>
          <a:r>
            <a:rPr lang="en-US"/>
            <a:t>OEM’S ADDING ADDITIONAL SUPPLIERS IN NEAR-SHORING PROJECTS, PARTNERSHIPS,MORE IN-HOUSE PRODUCTION</a:t>
          </a:r>
        </a:p>
      </dgm:t>
    </dgm:pt>
    <dgm:pt modelId="{108C28F1-D0E2-438C-BA73-87EF985D28A8}" type="parTrans" cxnId="{72A6AE53-3D51-468B-8C1F-18A9E9E029DE}">
      <dgm:prSet/>
      <dgm:spPr/>
      <dgm:t>
        <a:bodyPr/>
        <a:lstStyle/>
        <a:p>
          <a:endParaRPr lang="en-US"/>
        </a:p>
      </dgm:t>
    </dgm:pt>
    <dgm:pt modelId="{87E02273-3449-4718-864A-2CBB0C607208}" type="sibTrans" cxnId="{72A6AE53-3D51-468B-8C1F-18A9E9E029DE}">
      <dgm:prSet/>
      <dgm:spPr/>
      <dgm:t>
        <a:bodyPr/>
        <a:lstStyle/>
        <a:p>
          <a:endParaRPr lang="en-US"/>
        </a:p>
      </dgm:t>
    </dgm:pt>
    <dgm:pt modelId="{DC1E80E5-D203-4DA1-8029-FDC80FC69441}">
      <dgm:prSet/>
      <dgm:spPr/>
      <dgm:t>
        <a:bodyPr/>
        <a:lstStyle/>
        <a:p>
          <a:r>
            <a:rPr lang="en-US" dirty="0" smtClean="0"/>
            <a:t>CONSUMERS WANT TO PURCHASE </a:t>
          </a:r>
          <a:r>
            <a:rPr lang="en-US" dirty="0"/>
            <a:t>MORE ELECTRIC VEHICLES THAN TRADITIONAL GAS COMBUSTION </a:t>
          </a:r>
          <a:r>
            <a:rPr lang="en-US" dirty="0" smtClean="0"/>
            <a:t>ENGINES BUT SUPPLY HAS CHALLENGES</a:t>
          </a:r>
          <a:endParaRPr lang="en-US" dirty="0"/>
        </a:p>
      </dgm:t>
    </dgm:pt>
    <dgm:pt modelId="{E9B0B983-5E99-4303-8161-1F80CAE9C7C4}" type="parTrans" cxnId="{B7F207C6-03D6-4938-8FD6-BE41293A3E8A}">
      <dgm:prSet/>
      <dgm:spPr/>
      <dgm:t>
        <a:bodyPr/>
        <a:lstStyle/>
        <a:p>
          <a:endParaRPr lang="en-US"/>
        </a:p>
      </dgm:t>
    </dgm:pt>
    <dgm:pt modelId="{4D6624AF-AB68-47B2-ACBB-E06227A3621A}" type="sibTrans" cxnId="{B7F207C6-03D6-4938-8FD6-BE41293A3E8A}">
      <dgm:prSet/>
      <dgm:spPr/>
      <dgm:t>
        <a:bodyPr/>
        <a:lstStyle/>
        <a:p>
          <a:endParaRPr lang="en-US"/>
        </a:p>
      </dgm:t>
    </dgm:pt>
    <dgm:pt modelId="{5DB1DBA3-62C8-4342-9CF1-2898A202D05C}" type="pres">
      <dgm:prSet presAssocID="{896B0B6C-80F6-4571-A557-85769A246065}" presName="vert0" presStyleCnt="0">
        <dgm:presLayoutVars>
          <dgm:dir/>
          <dgm:animOne val="branch"/>
          <dgm:animLvl val="lvl"/>
        </dgm:presLayoutVars>
      </dgm:prSet>
      <dgm:spPr/>
      <dgm:t>
        <a:bodyPr/>
        <a:lstStyle/>
        <a:p>
          <a:endParaRPr lang="en-CA"/>
        </a:p>
      </dgm:t>
    </dgm:pt>
    <dgm:pt modelId="{BA88B8C4-6CBE-45E7-8537-BCF7FFE55C73}" type="pres">
      <dgm:prSet presAssocID="{28644E79-E4B5-4E0E-B981-41DD1AAC1009}" presName="thickLine" presStyleLbl="alignNode1" presStyleIdx="0" presStyleCnt="3"/>
      <dgm:spPr/>
    </dgm:pt>
    <dgm:pt modelId="{42F4BAAE-212D-4F08-928D-3DCAD407E8ED}" type="pres">
      <dgm:prSet presAssocID="{28644E79-E4B5-4E0E-B981-41DD1AAC1009}" presName="horz1" presStyleCnt="0"/>
      <dgm:spPr/>
    </dgm:pt>
    <dgm:pt modelId="{22BA5662-994E-4CCC-8495-9D5F81C98B5E}" type="pres">
      <dgm:prSet presAssocID="{28644E79-E4B5-4E0E-B981-41DD1AAC1009}" presName="tx1" presStyleLbl="revTx" presStyleIdx="0" presStyleCnt="3"/>
      <dgm:spPr/>
      <dgm:t>
        <a:bodyPr/>
        <a:lstStyle/>
        <a:p>
          <a:endParaRPr lang="en-CA"/>
        </a:p>
      </dgm:t>
    </dgm:pt>
    <dgm:pt modelId="{B1DA72C0-96C9-45B1-9C10-628DEC448932}" type="pres">
      <dgm:prSet presAssocID="{28644E79-E4B5-4E0E-B981-41DD1AAC1009}" presName="vert1" presStyleCnt="0"/>
      <dgm:spPr/>
    </dgm:pt>
    <dgm:pt modelId="{7B3A3B82-9666-450D-A86C-63F082F60390}" type="pres">
      <dgm:prSet presAssocID="{0AAA0F51-89B0-4934-84CE-E21C86D7F628}" presName="thickLine" presStyleLbl="alignNode1" presStyleIdx="1" presStyleCnt="3"/>
      <dgm:spPr/>
    </dgm:pt>
    <dgm:pt modelId="{A0B0FEFF-4429-4E63-A386-45415088BFC5}" type="pres">
      <dgm:prSet presAssocID="{0AAA0F51-89B0-4934-84CE-E21C86D7F628}" presName="horz1" presStyleCnt="0"/>
      <dgm:spPr/>
    </dgm:pt>
    <dgm:pt modelId="{991B98B7-8B93-417E-AF40-7475BABCD8F6}" type="pres">
      <dgm:prSet presAssocID="{0AAA0F51-89B0-4934-84CE-E21C86D7F628}" presName="tx1" presStyleLbl="revTx" presStyleIdx="1" presStyleCnt="3"/>
      <dgm:spPr/>
      <dgm:t>
        <a:bodyPr/>
        <a:lstStyle/>
        <a:p>
          <a:endParaRPr lang="en-CA"/>
        </a:p>
      </dgm:t>
    </dgm:pt>
    <dgm:pt modelId="{8EC3C18E-CFB2-4BC0-8C73-A00AC8693DEC}" type="pres">
      <dgm:prSet presAssocID="{0AAA0F51-89B0-4934-84CE-E21C86D7F628}" presName="vert1" presStyleCnt="0"/>
      <dgm:spPr/>
    </dgm:pt>
    <dgm:pt modelId="{77EA2F5B-4C11-4E3B-8889-1F5668402DCD}" type="pres">
      <dgm:prSet presAssocID="{DC1E80E5-D203-4DA1-8029-FDC80FC69441}" presName="thickLine" presStyleLbl="alignNode1" presStyleIdx="2" presStyleCnt="3"/>
      <dgm:spPr/>
    </dgm:pt>
    <dgm:pt modelId="{BDE1B535-B181-4D08-835C-2C12DA58B10B}" type="pres">
      <dgm:prSet presAssocID="{DC1E80E5-D203-4DA1-8029-FDC80FC69441}" presName="horz1" presStyleCnt="0"/>
      <dgm:spPr/>
    </dgm:pt>
    <dgm:pt modelId="{B940D023-3EA4-47E4-846C-4DB271E06592}" type="pres">
      <dgm:prSet presAssocID="{DC1E80E5-D203-4DA1-8029-FDC80FC69441}" presName="tx1" presStyleLbl="revTx" presStyleIdx="2" presStyleCnt="3"/>
      <dgm:spPr/>
      <dgm:t>
        <a:bodyPr/>
        <a:lstStyle/>
        <a:p>
          <a:endParaRPr lang="en-CA"/>
        </a:p>
      </dgm:t>
    </dgm:pt>
    <dgm:pt modelId="{F2712365-C13C-4D2D-BDC8-FE8FF7AC3B34}" type="pres">
      <dgm:prSet presAssocID="{DC1E80E5-D203-4DA1-8029-FDC80FC69441}" presName="vert1" presStyleCnt="0"/>
      <dgm:spPr/>
    </dgm:pt>
  </dgm:ptLst>
  <dgm:cxnLst>
    <dgm:cxn modelId="{72A6AE53-3D51-468B-8C1F-18A9E9E029DE}" srcId="{896B0B6C-80F6-4571-A557-85769A246065}" destId="{0AAA0F51-89B0-4934-84CE-E21C86D7F628}" srcOrd="1" destOrd="0" parTransId="{108C28F1-D0E2-438C-BA73-87EF985D28A8}" sibTransId="{87E02273-3449-4718-864A-2CBB0C607208}"/>
    <dgm:cxn modelId="{DA3C00E3-8258-4BBC-8E11-EE63F0867F62}" srcId="{896B0B6C-80F6-4571-A557-85769A246065}" destId="{28644E79-E4B5-4E0E-B981-41DD1AAC1009}" srcOrd="0" destOrd="0" parTransId="{4327A2D7-AFBF-412C-87AC-3D868C829E82}" sibTransId="{E7DE69B3-459E-4486-B7ED-FE167DD6647D}"/>
    <dgm:cxn modelId="{8607D00E-D838-4E01-863E-0495ADB720DB}" type="presOf" srcId="{28644E79-E4B5-4E0E-B981-41DD1AAC1009}" destId="{22BA5662-994E-4CCC-8495-9D5F81C98B5E}" srcOrd="0" destOrd="0" presId="urn:microsoft.com/office/officeart/2008/layout/LinedList"/>
    <dgm:cxn modelId="{B3CAEA59-943A-44EF-9A5B-E1741158B554}" type="presOf" srcId="{896B0B6C-80F6-4571-A557-85769A246065}" destId="{5DB1DBA3-62C8-4342-9CF1-2898A202D05C}" srcOrd="0" destOrd="0" presId="urn:microsoft.com/office/officeart/2008/layout/LinedList"/>
    <dgm:cxn modelId="{B7F207C6-03D6-4938-8FD6-BE41293A3E8A}" srcId="{896B0B6C-80F6-4571-A557-85769A246065}" destId="{DC1E80E5-D203-4DA1-8029-FDC80FC69441}" srcOrd="2" destOrd="0" parTransId="{E9B0B983-5E99-4303-8161-1F80CAE9C7C4}" sibTransId="{4D6624AF-AB68-47B2-ACBB-E06227A3621A}"/>
    <dgm:cxn modelId="{A10E655F-24F8-4FA1-8AFC-61C98F842C4D}" type="presOf" srcId="{0AAA0F51-89B0-4934-84CE-E21C86D7F628}" destId="{991B98B7-8B93-417E-AF40-7475BABCD8F6}" srcOrd="0" destOrd="0" presId="urn:microsoft.com/office/officeart/2008/layout/LinedList"/>
    <dgm:cxn modelId="{399D9D36-E160-479F-A597-8897EB8E621C}" type="presOf" srcId="{DC1E80E5-D203-4DA1-8029-FDC80FC69441}" destId="{B940D023-3EA4-47E4-846C-4DB271E06592}" srcOrd="0" destOrd="0" presId="urn:microsoft.com/office/officeart/2008/layout/LinedList"/>
    <dgm:cxn modelId="{2C5B0DF9-9C70-4F58-ACBE-4948FD611194}" type="presParOf" srcId="{5DB1DBA3-62C8-4342-9CF1-2898A202D05C}" destId="{BA88B8C4-6CBE-45E7-8537-BCF7FFE55C73}" srcOrd="0" destOrd="0" presId="urn:microsoft.com/office/officeart/2008/layout/LinedList"/>
    <dgm:cxn modelId="{EFAC0A21-0DE9-4410-8CEF-A5C994220F05}" type="presParOf" srcId="{5DB1DBA3-62C8-4342-9CF1-2898A202D05C}" destId="{42F4BAAE-212D-4F08-928D-3DCAD407E8ED}" srcOrd="1" destOrd="0" presId="urn:microsoft.com/office/officeart/2008/layout/LinedList"/>
    <dgm:cxn modelId="{333E16A7-949D-400E-A2B9-846C74F8F561}" type="presParOf" srcId="{42F4BAAE-212D-4F08-928D-3DCAD407E8ED}" destId="{22BA5662-994E-4CCC-8495-9D5F81C98B5E}" srcOrd="0" destOrd="0" presId="urn:microsoft.com/office/officeart/2008/layout/LinedList"/>
    <dgm:cxn modelId="{3883F1A2-4336-4154-B66F-57E9EFD1E3E2}" type="presParOf" srcId="{42F4BAAE-212D-4F08-928D-3DCAD407E8ED}" destId="{B1DA72C0-96C9-45B1-9C10-628DEC448932}" srcOrd="1" destOrd="0" presId="urn:microsoft.com/office/officeart/2008/layout/LinedList"/>
    <dgm:cxn modelId="{0F901375-66F4-466E-B2F2-AB7E34A24CCA}" type="presParOf" srcId="{5DB1DBA3-62C8-4342-9CF1-2898A202D05C}" destId="{7B3A3B82-9666-450D-A86C-63F082F60390}" srcOrd="2" destOrd="0" presId="urn:microsoft.com/office/officeart/2008/layout/LinedList"/>
    <dgm:cxn modelId="{270D428D-174D-4443-AB08-0004B7817851}" type="presParOf" srcId="{5DB1DBA3-62C8-4342-9CF1-2898A202D05C}" destId="{A0B0FEFF-4429-4E63-A386-45415088BFC5}" srcOrd="3" destOrd="0" presId="urn:microsoft.com/office/officeart/2008/layout/LinedList"/>
    <dgm:cxn modelId="{0BD478E8-6302-4E93-A9F4-4E74038EB8C6}" type="presParOf" srcId="{A0B0FEFF-4429-4E63-A386-45415088BFC5}" destId="{991B98B7-8B93-417E-AF40-7475BABCD8F6}" srcOrd="0" destOrd="0" presId="urn:microsoft.com/office/officeart/2008/layout/LinedList"/>
    <dgm:cxn modelId="{8F92D254-8C09-4A28-B4E6-AE925C1A7A18}" type="presParOf" srcId="{A0B0FEFF-4429-4E63-A386-45415088BFC5}" destId="{8EC3C18E-CFB2-4BC0-8C73-A00AC8693DEC}" srcOrd="1" destOrd="0" presId="urn:microsoft.com/office/officeart/2008/layout/LinedList"/>
    <dgm:cxn modelId="{DD0C3E4D-10FF-44D3-BB3E-588A643ED015}" type="presParOf" srcId="{5DB1DBA3-62C8-4342-9CF1-2898A202D05C}" destId="{77EA2F5B-4C11-4E3B-8889-1F5668402DCD}" srcOrd="4" destOrd="0" presId="urn:microsoft.com/office/officeart/2008/layout/LinedList"/>
    <dgm:cxn modelId="{3D0AACE3-EA26-4479-B537-44AC764BB5B1}" type="presParOf" srcId="{5DB1DBA3-62C8-4342-9CF1-2898A202D05C}" destId="{BDE1B535-B181-4D08-835C-2C12DA58B10B}" srcOrd="5" destOrd="0" presId="urn:microsoft.com/office/officeart/2008/layout/LinedList"/>
    <dgm:cxn modelId="{F662D04B-484B-403B-9A50-2718CA9F6DB6}" type="presParOf" srcId="{BDE1B535-B181-4D08-835C-2C12DA58B10B}" destId="{B940D023-3EA4-47E4-846C-4DB271E06592}" srcOrd="0" destOrd="0" presId="urn:microsoft.com/office/officeart/2008/layout/LinedList"/>
    <dgm:cxn modelId="{13A4A462-96DF-4C67-B75F-40B7A5703A3F}" type="presParOf" srcId="{BDE1B535-B181-4D08-835C-2C12DA58B10B}" destId="{F2712365-C13C-4D2D-BDC8-FE8FF7AC3B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0A13B-5E9A-4B5A-AD93-FBBFB8685F0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F165DBA-06F0-4BAE-B461-F1CA66FF9991}">
      <dgm:prSet/>
      <dgm:spPr/>
      <dgm:t>
        <a:bodyPr/>
        <a:lstStyle/>
        <a:p>
          <a:r>
            <a:rPr lang="en-US"/>
            <a:t>SUPPLY CHAIN DISRUPTIONS LIKE SEVERE WEATHER, BORDER DELAYS, SUPPLY SHORTAGES CAN STILL OCCUR IN 2023</a:t>
          </a:r>
        </a:p>
      </dgm:t>
    </dgm:pt>
    <dgm:pt modelId="{DBAA4D78-D60A-4314-B122-D81038374AF1}" type="parTrans" cxnId="{EC85FB17-B2EF-4023-8E09-5C7BEA07339B}">
      <dgm:prSet/>
      <dgm:spPr/>
      <dgm:t>
        <a:bodyPr/>
        <a:lstStyle/>
        <a:p>
          <a:endParaRPr lang="en-US"/>
        </a:p>
      </dgm:t>
    </dgm:pt>
    <dgm:pt modelId="{E8FB727B-C6EB-48EA-9C50-973341B18A30}" type="sibTrans" cxnId="{EC85FB17-B2EF-4023-8E09-5C7BEA07339B}">
      <dgm:prSet/>
      <dgm:spPr/>
      <dgm:t>
        <a:bodyPr/>
        <a:lstStyle/>
        <a:p>
          <a:endParaRPr lang="en-US"/>
        </a:p>
      </dgm:t>
    </dgm:pt>
    <dgm:pt modelId="{D02A46BB-CD28-402F-8707-7721CBCC60B2}">
      <dgm:prSet/>
      <dgm:spPr/>
      <dgm:t>
        <a:bodyPr/>
        <a:lstStyle/>
        <a:p>
          <a:r>
            <a:rPr lang="en-US" dirty="0"/>
            <a:t>BUT PRODUCTION SHOULD RISE IN </a:t>
          </a:r>
          <a:r>
            <a:rPr lang="en-US" dirty="0" smtClean="0"/>
            <a:t>LAST QUARTER OF 2023 </a:t>
          </a:r>
          <a:r>
            <a:rPr lang="en-US" dirty="0"/>
            <a:t>COMPARED TO THE VEHICLE SHORTAGES IN 2021 AND 2022</a:t>
          </a:r>
        </a:p>
      </dgm:t>
    </dgm:pt>
    <dgm:pt modelId="{EA29BA58-2081-454E-8662-046C66BE5CD1}" type="parTrans" cxnId="{1FC64708-FF29-4B2A-904E-F1B8926A3439}">
      <dgm:prSet/>
      <dgm:spPr/>
      <dgm:t>
        <a:bodyPr/>
        <a:lstStyle/>
        <a:p>
          <a:endParaRPr lang="en-US"/>
        </a:p>
      </dgm:t>
    </dgm:pt>
    <dgm:pt modelId="{AE886DB2-96D4-4C47-83A4-C72E063EBEC2}" type="sibTrans" cxnId="{1FC64708-FF29-4B2A-904E-F1B8926A3439}">
      <dgm:prSet/>
      <dgm:spPr/>
      <dgm:t>
        <a:bodyPr/>
        <a:lstStyle/>
        <a:p>
          <a:endParaRPr lang="en-US"/>
        </a:p>
      </dgm:t>
    </dgm:pt>
    <dgm:pt modelId="{F8E99403-BB06-4AA5-8EB1-0445DF13112E}">
      <dgm:prSet/>
      <dgm:spPr/>
      <dgm:t>
        <a:bodyPr/>
        <a:lstStyle/>
        <a:p>
          <a:r>
            <a:rPr lang="en-US" dirty="0"/>
            <a:t>AUTOFORECAST SOLUTIONS ESTIMATES THAT 2.7 MILLION VEHICLES WILL BE CUT FROM AUTOMAKERS PRODUCTION IN 2023 DUE TO MICROCHIP SHORTAGES DOWN FROM 10.5 MILLION IN 2021</a:t>
          </a:r>
        </a:p>
      </dgm:t>
    </dgm:pt>
    <dgm:pt modelId="{DA1A0F77-0ABE-4482-8D85-A7AB7050B24B}" type="parTrans" cxnId="{1C9F9142-C549-4ECA-8628-F616F2A2C793}">
      <dgm:prSet/>
      <dgm:spPr/>
      <dgm:t>
        <a:bodyPr/>
        <a:lstStyle/>
        <a:p>
          <a:endParaRPr lang="en-US"/>
        </a:p>
      </dgm:t>
    </dgm:pt>
    <dgm:pt modelId="{7C58CAF6-F49C-4882-B695-55138F46B541}" type="sibTrans" cxnId="{1C9F9142-C549-4ECA-8628-F616F2A2C793}">
      <dgm:prSet/>
      <dgm:spPr/>
      <dgm:t>
        <a:bodyPr/>
        <a:lstStyle/>
        <a:p>
          <a:endParaRPr lang="en-US"/>
        </a:p>
      </dgm:t>
    </dgm:pt>
    <dgm:pt modelId="{9ED2ABAB-A770-4BB6-88A4-5C7857722F34}" type="pres">
      <dgm:prSet presAssocID="{58E0A13B-5E9A-4B5A-AD93-FBBFB8685F02}" presName="vert0" presStyleCnt="0">
        <dgm:presLayoutVars>
          <dgm:dir/>
          <dgm:animOne val="branch"/>
          <dgm:animLvl val="lvl"/>
        </dgm:presLayoutVars>
      </dgm:prSet>
      <dgm:spPr/>
      <dgm:t>
        <a:bodyPr/>
        <a:lstStyle/>
        <a:p>
          <a:endParaRPr lang="en-CA"/>
        </a:p>
      </dgm:t>
    </dgm:pt>
    <dgm:pt modelId="{50B31E0D-1CEE-4EAF-973D-D31F12473AC9}" type="pres">
      <dgm:prSet presAssocID="{8F165DBA-06F0-4BAE-B461-F1CA66FF9991}" presName="thickLine" presStyleLbl="alignNode1" presStyleIdx="0" presStyleCnt="3"/>
      <dgm:spPr/>
    </dgm:pt>
    <dgm:pt modelId="{E58930CA-CC93-4885-A3E6-E3C296730277}" type="pres">
      <dgm:prSet presAssocID="{8F165DBA-06F0-4BAE-B461-F1CA66FF9991}" presName="horz1" presStyleCnt="0"/>
      <dgm:spPr/>
    </dgm:pt>
    <dgm:pt modelId="{DA3E0B4A-1DFF-4E20-AB53-0DB4187C1F1F}" type="pres">
      <dgm:prSet presAssocID="{8F165DBA-06F0-4BAE-B461-F1CA66FF9991}" presName="tx1" presStyleLbl="revTx" presStyleIdx="0" presStyleCnt="3"/>
      <dgm:spPr/>
      <dgm:t>
        <a:bodyPr/>
        <a:lstStyle/>
        <a:p>
          <a:endParaRPr lang="en-CA"/>
        </a:p>
      </dgm:t>
    </dgm:pt>
    <dgm:pt modelId="{88E7055F-DE15-4D7C-AFB3-53B92285F246}" type="pres">
      <dgm:prSet presAssocID="{8F165DBA-06F0-4BAE-B461-F1CA66FF9991}" presName="vert1" presStyleCnt="0"/>
      <dgm:spPr/>
    </dgm:pt>
    <dgm:pt modelId="{26189A2D-02EF-4250-BB03-17A51648BEDD}" type="pres">
      <dgm:prSet presAssocID="{D02A46BB-CD28-402F-8707-7721CBCC60B2}" presName="thickLine" presStyleLbl="alignNode1" presStyleIdx="1" presStyleCnt="3"/>
      <dgm:spPr/>
    </dgm:pt>
    <dgm:pt modelId="{1BEFF44F-A7AE-496A-9E0C-A9D24E3C7411}" type="pres">
      <dgm:prSet presAssocID="{D02A46BB-CD28-402F-8707-7721CBCC60B2}" presName="horz1" presStyleCnt="0"/>
      <dgm:spPr/>
    </dgm:pt>
    <dgm:pt modelId="{42F78F8A-1112-4223-AE72-AADFCB846D38}" type="pres">
      <dgm:prSet presAssocID="{D02A46BB-CD28-402F-8707-7721CBCC60B2}" presName="tx1" presStyleLbl="revTx" presStyleIdx="1" presStyleCnt="3"/>
      <dgm:spPr/>
      <dgm:t>
        <a:bodyPr/>
        <a:lstStyle/>
        <a:p>
          <a:endParaRPr lang="en-CA"/>
        </a:p>
      </dgm:t>
    </dgm:pt>
    <dgm:pt modelId="{22B99DAE-1C26-4EB0-94C6-B2CE57952CB7}" type="pres">
      <dgm:prSet presAssocID="{D02A46BB-CD28-402F-8707-7721CBCC60B2}" presName="vert1" presStyleCnt="0"/>
      <dgm:spPr/>
    </dgm:pt>
    <dgm:pt modelId="{AD93E842-93E7-4C33-96F9-4B61EE90FEC5}" type="pres">
      <dgm:prSet presAssocID="{F8E99403-BB06-4AA5-8EB1-0445DF13112E}" presName="thickLine" presStyleLbl="alignNode1" presStyleIdx="2" presStyleCnt="3"/>
      <dgm:spPr/>
    </dgm:pt>
    <dgm:pt modelId="{1F54E253-7654-4B92-95E9-9CF7545EDA8E}" type="pres">
      <dgm:prSet presAssocID="{F8E99403-BB06-4AA5-8EB1-0445DF13112E}" presName="horz1" presStyleCnt="0"/>
      <dgm:spPr/>
    </dgm:pt>
    <dgm:pt modelId="{38084C2C-60DF-4BEB-9925-58EB059E2668}" type="pres">
      <dgm:prSet presAssocID="{F8E99403-BB06-4AA5-8EB1-0445DF13112E}" presName="tx1" presStyleLbl="revTx" presStyleIdx="2" presStyleCnt="3"/>
      <dgm:spPr/>
      <dgm:t>
        <a:bodyPr/>
        <a:lstStyle/>
        <a:p>
          <a:endParaRPr lang="en-CA"/>
        </a:p>
      </dgm:t>
    </dgm:pt>
    <dgm:pt modelId="{DFF9CFCE-9DA6-4C11-BF31-4E88E9B50021}" type="pres">
      <dgm:prSet presAssocID="{F8E99403-BB06-4AA5-8EB1-0445DF13112E}" presName="vert1" presStyleCnt="0"/>
      <dgm:spPr/>
    </dgm:pt>
  </dgm:ptLst>
  <dgm:cxnLst>
    <dgm:cxn modelId="{685F8FC1-F046-405A-8A82-DF752368B1B2}" type="presOf" srcId="{8F165DBA-06F0-4BAE-B461-F1CA66FF9991}" destId="{DA3E0B4A-1DFF-4E20-AB53-0DB4187C1F1F}" srcOrd="0" destOrd="0" presId="urn:microsoft.com/office/officeart/2008/layout/LinedList"/>
    <dgm:cxn modelId="{47B11B2E-E4A5-4D04-BA2E-CC81449B5199}" type="presOf" srcId="{58E0A13B-5E9A-4B5A-AD93-FBBFB8685F02}" destId="{9ED2ABAB-A770-4BB6-88A4-5C7857722F34}" srcOrd="0" destOrd="0" presId="urn:microsoft.com/office/officeart/2008/layout/LinedList"/>
    <dgm:cxn modelId="{1FC64708-FF29-4B2A-904E-F1B8926A3439}" srcId="{58E0A13B-5E9A-4B5A-AD93-FBBFB8685F02}" destId="{D02A46BB-CD28-402F-8707-7721CBCC60B2}" srcOrd="1" destOrd="0" parTransId="{EA29BA58-2081-454E-8662-046C66BE5CD1}" sibTransId="{AE886DB2-96D4-4C47-83A4-C72E063EBEC2}"/>
    <dgm:cxn modelId="{1C9F9142-C549-4ECA-8628-F616F2A2C793}" srcId="{58E0A13B-5E9A-4B5A-AD93-FBBFB8685F02}" destId="{F8E99403-BB06-4AA5-8EB1-0445DF13112E}" srcOrd="2" destOrd="0" parTransId="{DA1A0F77-0ABE-4482-8D85-A7AB7050B24B}" sibTransId="{7C58CAF6-F49C-4882-B695-55138F46B541}"/>
    <dgm:cxn modelId="{DDA081C6-E6F6-4C44-A86A-C06FBF64A6BC}" type="presOf" srcId="{F8E99403-BB06-4AA5-8EB1-0445DF13112E}" destId="{38084C2C-60DF-4BEB-9925-58EB059E2668}" srcOrd="0" destOrd="0" presId="urn:microsoft.com/office/officeart/2008/layout/LinedList"/>
    <dgm:cxn modelId="{EC85FB17-B2EF-4023-8E09-5C7BEA07339B}" srcId="{58E0A13B-5E9A-4B5A-AD93-FBBFB8685F02}" destId="{8F165DBA-06F0-4BAE-B461-F1CA66FF9991}" srcOrd="0" destOrd="0" parTransId="{DBAA4D78-D60A-4314-B122-D81038374AF1}" sibTransId="{E8FB727B-C6EB-48EA-9C50-973341B18A30}"/>
    <dgm:cxn modelId="{84C1E3A9-C3D6-4692-BA14-E784AFD6A90A}" type="presOf" srcId="{D02A46BB-CD28-402F-8707-7721CBCC60B2}" destId="{42F78F8A-1112-4223-AE72-AADFCB846D38}" srcOrd="0" destOrd="0" presId="urn:microsoft.com/office/officeart/2008/layout/LinedList"/>
    <dgm:cxn modelId="{DEEB16A9-3C11-403A-9F04-5485FBB543B0}" type="presParOf" srcId="{9ED2ABAB-A770-4BB6-88A4-5C7857722F34}" destId="{50B31E0D-1CEE-4EAF-973D-D31F12473AC9}" srcOrd="0" destOrd="0" presId="urn:microsoft.com/office/officeart/2008/layout/LinedList"/>
    <dgm:cxn modelId="{B9D9DA7E-679E-4238-8A00-09ED30069F68}" type="presParOf" srcId="{9ED2ABAB-A770-4BB6-88A4-5C7857722F34}" destId="{E58930CA-CC93-4885-A3E6-E3C296730277}" srcOrd="1" destOrd="0" presId="urn:microsoft.com/office/officeart/2008/layout/LinedList"/>
    <dgm:cxn modelId="{F452EF3F-273A-46D3-AC54-A3B57AF79BEC}" type="presParOf" srcId="{E58930CA-CC93-4885-A3E6-E3C296730277}" destId="{DA3E0B4A-1DFF-4E20-AB53-0DB4187C1F1F}" srcOrd="0" destOrd="0" presId="urn:microsoft.com/office/officeart/2008/layout/LinedList"/>
    <dgm:cxn modelId="{CB173A60-2035-4913-91B0-F0958EFF50BB}" type="presParOf" srcId="{E58930CA-CC93-4885-A3E6-E3C296730277}" destId="{88E7055F-DE15-4D7C-AFB3-53B92285F246}" srcOrd="1" destOrd="0" presId="urn:microsoft.com/office/officeart/2008/layout/LinedList"/>
    <dgm:cxn modelId="{45C1449D-3785-4857-BE2F-DB55E78D44F8}" type="presParOf" srcId="{9ED2ABAB-A770-4BB6-88A4-5C7857722F34}" destId="{26189A2D-02EF-4250-BB03-17A51648BEDD}" srcOrd="2" destOrd="0" presId="urn:microsoft.com/office/officeart/2008/layout/LinedList"/>
    <dgm:cxn modelId="{72A2D77A-AFEC-491B-83DD-E95823A7623A}" type="presParOf" srcId="{9ED2ABAB-A770-4BB6-88A4-5C7857722F34}" destId="{1BEFF44F-A7AE-496A-9E0C-A9D24E3C7411}" srcOrd="3" destOrd="0" presId="urn:microsoft.com/office/officeart/2008/layout/LinedList"/>
    <dgm:cxn modelId="{3E7D07A4-F148-40EA-8FC9-F35EAAC49397}" type="presParOf" srcId="{1BEFF44F-A7AE-496A-9E0C-A9D24E3C7411}" destId="{42F78F8A-1112-4223-AE72-AADFCB846D38}" srcOrd="0" destOrd="0" presId="urn:microsoft.com/office/officeart/2008/layout/LinedList"/>
    <dgm:cxn modelId="{BCCE04BE-7A42-471E-B0A1-3F896BF74828}" type="presParOf" srcId="{1BEFF44F-A7AE-496A-9E0C-A9D24E3C7411}" destId="{22B99DAE-1C26-4EB0-94C6-B2CE57952CB7}" srcOrd="1" destOrd="0" presId="urn:microsoft.com/office/officeart/2008/layout/LinedList"/>
    <dgm:cxn modelId="{949F9CF1-4150-421B-9E82-4C265169643A}" type="presParOf" srcId="{9ED2ABAB-A770-4BB6-88A4-5C7857722F34}" destId="{AD93E842-93E7-4C33-96F9-4B61EE90FEC5}" srcOrd="4" destOrd="0" presId="urn:microsoft.com/office/officeart/2008/layout/LinedList"/>
    <dgm:cxn modelId="{8D3DCEF9-31C6-4913-A738-5AF0DB26B3B2}" type="presParOf" srcId="{9ED2ABAB-A770-4BB6-88A4-5C7857722F34}" destId="{1F54E253-7654-4B92-95E9-9CF7545EDA8E}" srcOrd="5" destOrd="0" presId="urn:microsoft.com/office/officeart/2008/layout/LinedList"/>
    <dgm:cxn modelId="{58725843-11A5-4D3C-8FC5-D79B1A32DA7B}" type="presParOf" srcId="{1F54E253-7654-4B92-95E9-9CF7545EDA8E}" destId="{38084C2C-60DF-4BEB-9925-58EB059E2668}" srcOrd="0" destOrd="0" presId="urn:microsoft.com/office/officeart/2008/layout/LinedList"/>
    <dgm:cxn modelId="{CAD803F8-F2FC-4B6C-BBF3-3C11644EDFC3}" type="presParOf" srcId="{1F54E253-7654-4B92-95E9-9CF7545EDA8E}" destId="{DFF9CFCE-9DA6-4C11-BF31-4E88E9B500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D8D34-D840-4B40-981B-309F6F249D57}">
      <dsp:nvSpPr>
        <dsp:cNvPr id="0" name=""/>
        <dsp:cNvSpPr/>
      </dsp:nvSpPr>
      <dsp:spPr>
        <a:xfrm>
          <a:off x="0" y="22859"/>
          <a:ext cx="6967728" cy="1801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-CANADA’S COMPETITIVENESS AS AN INVESTMENT DESTINATION DEPENDS ON THE AUTO INDUSTRY’S ABILITY TO EFFICIENTLY MOVE GOODS ACROSS CANADA, AS WELL AS, INTO AND OUT OF CANADA</a:t>
          </a:r>
        </a:p>
      </dsp:txBody>
      <dsp:txXfrm>
        <a:off x="87957" y="110816"/>
        <a:ext cx="6791814" cy="1625886"/>
      </dsp:txXfrm>
    </dsp:sp>
    <dsp:sp modelId="{CC38EBAE-074A-4BC8-90ED-14B9AE4D6444}">
      <dsp:nvSpPr>
        <dsp:cNvPr id="0" name=""/>
        <dsp:cNvSpPr/>
      </dsp:nvSpPr>
      <dsp:spPr>
        <a:xfrm>
          <a:off x="0" y="1888019"/>
          <a:ext cx="6967728" cy="1801800"/>
        </a:xfrm>
        <a:prstGeom prst="roundRect">
          <a:avLst/>
        </a:prstGeom>
        <a:solidFill>
          <a:schemeClr val="accent2">
            <a:hueOff val="756581"/>
            <a:satOff val="3170"/>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VEHICLES ARE 2</a:t>
          </a:r>
          <a:r>
            <a:rPr lang="en-US" sz="2200" kern="1200" baseline="30000"/>
            <a:t>ND</a:t>
          </a:r>
          <a:r>
            <a:rPr lang="en-US" sz="2200" kern="1200"/>
            <a:t> LARGEST CANADIAN EXPORT BY VALUE AT $36 BILLION IN 2021</a:t>
          </a:r>
        </a:p>
      </dsp:txBody>
      <dsp:txXfrm>
        <a:off x="87957" y="1975976"/>
        <a:ext cx="6791814" cy="1625886"/>
      </dsp:txXfrm>
    </dsp:sp>
    <dsp:sp modelId="{3734C6AB-AD9B-4535-A16A-3B90787E0F24}">
      <dsp:nvSpPr>
        <dsp:cNvPr id="0" name=""/>
        <dsp:cNvSpPr/>
      </dsp:nvSpPr>
      <dsp:spPr>
        <a:xfrm>
          <a:off x="0" y="3753180"/>
          <a:ext cx="6967728" cy="1801800"/>
        </a:xfrm>
        <a:prstGeom prst="roundRect">
          <a:avLst/>
        </a:prstGeom>
        <a:solidFill>
          <a:schemeClr val="accent2">
            <a:hueOff val="1513163"/>
            <a:satOff val="6340"/>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DELAYS OR DISRUPTIONS IN THE SUPPLY CHAIN HAVE AN IMMEDIATE EFFECT ON PRODUCTION, TRADE, DEALERS AND CONSUMERS!</a:t>
          </a:r>
        </a:p>
      </dsp:txBody>
      <dsp:txXfrm>
        <a:off x="87957" y="3841137"/>
        <a:ext cx="6791814" cy="1625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CA6C1-E703-4AE0-AA84-2729FF209BFB}">
      <dsp:nvSpPr>
        <dsp:cNvPr id="0" name=""/>
        <dsp:cNvSpPr/>
      </dsp:nvSpPr>
      <dsp:spPr>
        <a:xfrm>
          <a:off x="0" y="172169"/>
          <a:ext cx="6967728" cy="1696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THE GLOBAL SEMICONDUCTOR SHORTAGE SQUEEZED THE SUPPLY OF MICROCHIPS FOR THE PRODUCTION OF CARS AND TRUCKS IN 2021 AND 2022</a:t>
          </a:r>
        </a:p>
      </dsp:txBody>
      <dsp:txXfrm>
        <a:off x="82816" y="254985"/>
        <a:ext cx="6802096" cy="1530868"/>
      </dsp:txXfrm>
    </dsp:sp>
    <dsp:sp modelId="{1DDB4D0E-9D14-4228-9DFD-0846AC7D2606}">
      <dsp:nvSpPr>
        <dsp:cNvPr id="0" name=""/>
        <dsp:cNvSpPr/>
      </dsp:nvSpPr>
      <dsp:spPr>
        <a:xfrm>
          <a:off x="0" y="1940670"/>
          <a:ext cx="6967728" cy="1696500"/>
        </a:xfrm>
        <a:prstGeom prst="roundRect">
          <a:avLst/>
        </a:prstGeom>
        <a:solidFill>
          <a:schemeClr val="accent2">
            <a:hueOff val="756581"/>
            <a:satOff val="3170"/>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SLOW, GRADUAL RECOVERY 4</a:t>
          </a:r>
          <a:r>
            <a:rPr lang="en-US" sz="2500" kern="1200" baseline="30000"/>
            <a:t>TH</a:t>
          </a:r>
          <a:r>
            <a:rPr lang="en-US" sz="2500" kern="1200"/>
            <a:t> QUARTER 2022</a:t>
          </a:r>
        </a:p>
      </dsp:txBody>
      <dsp:txXfrm>
        <a:off x="82816" y="2023486"/>
        <a:ext cx="6802096" cy="1530868"/>
      </dsp:txXfrm>
    </dsp:sp>
    <dsp:sp modelId="{2AFCAE9E-A571-492D-9531-BB64D0DF5700}">
      <dsp:nvSpPr>
        <dsp:cNvPr id="0" name=""/>
        <dsp:cNvSpPr/>
      </dsp:nvSpPr>
      <dsp:spPr>
        <a:xfrm>
          <a:off x="0" y="3709170"/>
          <a:ext cx="6967728" cy="1696500"/>
        </a:xfrm>
        <a:prstGeom prst="roundRect">
          <a:avLst/>
        </a:prstGeom>
        <a:solidFill>
          <a:schemeClr val="accent2">
            <a:hueOff val="1513163"/>
            <a:satOff val="6340"/>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a:t>MAJOR SHIFT TOWARDS AUTOMATION AND ELECTRIC VEHICLES THAT REQUIRE MORE MICROCHIPS AND FURTHER STRAIN ON SUPPLY CHAIN SYSTEM</a:t>
          </a:r>
        </a:p>
      </dsp:txBody>
      <dsp:txXfrm>
        <a:off x="82816" y="3791986"/>
        <a:ext cx="6802096" cy="1530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8B8C4-6CBE-45E7-8537-BCF7FFE55C73}">
      <dsp:nvSpPr>
        <dsp:cNvPr id="0" name=""/>
        <dsp:cNvSpPr/>
      </dsp:nvSpPr>
      <dsp:spPr>
        <a:xfrm>
          <a:off x="0" y="2723"/>
          <a:ext cx="69677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A5662-994E-4CCC-8495-9D5F81C98B5E}">
      <dsp:nvSpPr>
        <dsp:cNvPr id="0" name=""/>
        <dsp:cNvSpPr/>
      </dsp:nvSpPr>
      <dsp:spPr>
        <a:xfrm>
          <a:off x="0" y="2723"/>
          <a:ext cx="6967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a:t>GLOBALIZATION IS CHANGING AS COMPANIES ARE FORCED TO ADAPT TO  NEW CHALLENGES</a:t>
          </a:r>
        </a:p>
      </dsp:txBody>
      <dsp:txXfrm>
        <a:off x="0" y="2723"/>
        <a:ext cx="6967728" cy="1857464"/>
      </dsp:txXfrm>
    </dsp:sp>
    <dsp:sp modelId="{7B3A3B82-9666-450D-A86C-63F082F60390}">
      <dsp:nvSpPr>
        <dsp:cNvPr id="0" name=""/>
        <dsp:cNvSpPr/>
      </dsp:nvSpPr>
      <dsp:spPr>
        <a:xfrm>
          <a:off x="0" y="1860187"/>
          <a:ext cx="69677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B98B7-8B93-417E-AF40-7475BABCD8F6}">
      <dsp:nvSpPr>
        <dsp:cNvPr id="0" name=""/>
        <dsp:cNvSpPr/>
      </dsp:nvSpPr>
      <dsp:spPr>
        <a:xfrm>
          <a:off x="0" y="1860187"/>
          <a:ext cx="6967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a:t>OEM’S ADDING ADDITIONAL SUPPLIERS IN NEAR-SHORING PROJECTS, PARTNERSHIPS,MORE IN-HOUSE PRODUCTION</a:t>
          </a:r>
        </a:p>
      </dsp:txBody>
      <dsp:txXfrm>
        <a:off x="0" y="1860187"/>
        <a:ext cx="6967728" cy="1857464"/>
      </dsp:txXfrm>
    </dsp:sp>
    <dsp:sp modelId="{77EA2F5B-4C11-4E3B-8889-1F5668402DCD}">
      <dsp:nvSpPr>
        <dsp:cNvPr id="0" name=""/>
        <dsp:cNvSpPr/>
      </dsp:nvSpPr>
      <dsp:spPr>
        <a:xfrm>
          <a:off x="0" y="3717652"/>
          <a:ext cx="69677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0D023-3EA4-47E4-846C-4DB271E06592}">
      <dsp:nvSpPr>
        <dsp:cNvPr id="0" name=""/>
        <dsp:cNvSpPr/>
      </dsp:nvSpPr>
      <dsp:spPr>
        <a:xfrm>
          <a:off x="0" y="3717652"/>
          <a:ext cx="6967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CONSUMERS WANT TO PURCHASE </a:t>
          </a:r>
          <a:r>
            <a:rPr lang="en-US" sz="2600" kern="1200" dirty="0"/>
            <a:t>MORE ELECTRIC VEHICLES THAN TRADITIONAL GAS COMBUSTION </a:t>
          </a:r>
          <a:r>
            <a:rPr lang="en-US" sz="2600" kern="1200" dirty="0" smtClean="0"/>
            <a:t>ENGINES BUT SUPPLY HAS CHALLENGES</a:t>
          </a:r>
          <a:endParaRPr lang="en-US" sz="2600" kern="1200" dirty="0"/>
        </a:p>
      </dsp:txBody>
      <dsp:txXfrm>
        <a:off x="0" y="3717652"/>
        <a:ext cx="6967728" cy="1857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31E0D-1CEE-4EAF-973D-D31F12473AC9}">
      <dsp:nvSpPr>
        <dsp:cNvPr id="0" name=""/>
        <dsp:cNvSpPr/>
      </dsp:nvSpPr>
      <dsp:spPr>
        <a:xfrm>
          <a:off x="0" y="2723"/>
          <a:ext cx="69677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3E0B4A-1DFF-4E20-AB53-0DB4187C1F1F}">
      <dsp:nvSpPr>
        <dsp:cNvPr id="0" name=""/>
        <dsp:cNvSpPr/>
      </dsp:nvSpPr>
      <dsp:spPr>
        <a:xfrm>
          <a:off x="0" y="2723"/>
          <a:ext cx="6967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SUPPLY CHAIN DISRUPTIONS LIKE SEVERE WEATHER, BORDER DELAYS, SUPPLY SHORTAGES CAN STILL OCCUR IN 2023</a:t>
          </a:r>
        </a:p>
      </dsp:txBody>
      <dsp:txXfrm>
        <a:off x="0" y="2723"/>
        <a:ext cx="6967728" cy="1857464"/>
      </dsp:txXfrm>
    </dsp:sp>
    <dsp:sp modelId="{26189A2D-02EF-4250-BB03-17A51648BEDD}">
      <dsp:nvSpPr>
        <dsp:cNvPr id="0" name=""/>
        <dsp:cNvSpPr/>
      </dsp:nvSpPr>
      <dsp:spPr>
        <a:xfrm>
          <a:off x="0" y="1860187"/>
          <a:ext cx="69677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F78F8A-1112-4223-AE72-AADFCB846D38}">
      <dsp:nvSpPr>
        <dsp:cNvPr id="0" name=""/>
        <dsp:cNvSpPr/>
      </dsp:nvSpPr>
      <dsp:spPr>
        <a:xfrm>
          <a:off x="0" y="1860187"/>
          <a:ext cx="6967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BUT PRODUCTION SHOULD RISE IN </a:t>
          </a:r>
          <a:r>
            <a:rPr lang="en-US" sz="2500" kern="1200" dirty="0" smtClean="0"/>
            <a:t>LAST QUARTER OF 2023 </a:t>
          </a:r>
          <a:r>
            <a:rPr lang="en-US" sz="2500" kern="1200" dirty="0"/>
            <a:t>COMPARED TO THE VEHICLE SHORTAGES IN 2021 AND 2022</a:t>
          </a:r>
        </a:p>
      </dsp:txBody>
      <dsp:txXfrm>
        <a:off x="0" y="1860187"/>
        <a:ext cx="6967728" cy="1857464"/>
      </dsp:txXfrm>
    </dsp:sp>
    <dsp:sp modelId="{AD93E842-93E7-4C33-96F9-4B61EE90FEC5}">
      <dsp:nvSpPr>
        <dsp:cNvPr id="0" name=""/>
        <dsp:cNvSpPr/>
      </dsp:nvSpPr>
      <dsp:spPr>
        <a:xfrm>
          <a:off x="0" y="3717652"/>
          <a:ext cx="69677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084C2C-60DF-4BEB-9925-58EB059E2668}">
      <dsp:nvSpPr>
        <dsp:cNvPr id="0" name=""/>
        <dsp:cNvSpPr/>
      </dsp:nvSpPr>
      <dsp:spPr>
        <a:xfrm>
          <a:off x="0" y="3717652"/>
          <a:ext cx="6967728" cy="185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a:t>AUTOFORECAST SOLUTIONS ESTIMATES THAT 2.7 MILLION VEHICLES WILL BE CUT FROM AUTOMAKERS PRODUCTION IN 2023 DUE TO MICROCHIP SHORTAGES DOWN FROM 10.5 MILLION IN 2021</a:t>
          </a:r>
        </a:p>
      </dsp:txBody>
      <dsp:txXfrm>
        <a:off x="0" y="3717652"/>
        <a:ext cx="6967728" cy="18574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2/3/2023</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05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t>2/3/2023</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385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t>2/3/2023</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3610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2/3/2023</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9481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t>2/3/2023</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9891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2/3/2023</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7333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2/3/2023</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7360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t>2/3/2023</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08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t>2/3/2023</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166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2/3/2023</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2391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2/3/2023</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9004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2/3/2023</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5173283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chine in a laboratory">
            <a:extLst>
              <a:ext uri="{FF2B5EF4-FFF2-40B4-BE49-F238E27FC236}">
                <a16:creationId xmlns:a16="http://schemas.microsoft.com/office/drawing/2014/main" xmlns="" id="{68C92D18-4E85-D19A-BA96-BD840B3E9CF9}"/>
              </a:ext>
            </a:extLst>
          </p:cNvPr>
          <p:cNvPicPr>
            <a:picLocks noChangeAspect="1"/>
          </p:cNvPicPr>
          <p:nvPr/>
        </p:nvPicPr>
        <p:blipFill rotWithShape="1">
          <a:blip r:embed="rId2"/>
          <a:srcRect l="11583" r="4043"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3473B84-D636-580A-C1B3-8F28A2C550BF}"/>
              </a:ext>
            </a:extLst>
          </p:cNvPr>
          <p:cNvSpPr>
            <a:spLocks noGrp="1"/>
          </p:cNvSpPr>
          <p:nvPr>
            <p:ph type="ctrTitle"/>
          </p:nvPr>
        </p:nvSpPr>
        <p:spPr>
          <a:xfrm>
            <a:off x="477981" y="1122363"/>
            <a:ext cx="4023360" cy="3204134"/>
          </a:xfrm>
        </p:spPr>
        <p:txBody>
          <a:bodyPr anchor="b">
            <a:normAutofit/>
          </a:bodyPr>
          <a:lstStyle/>
          <a:p>
            <a:r>
              <a:rPr lang="en-US" sz="3700"/>
              <a:t>SUPPLY CHAIN 101 AND THE IMPACT ON THE AUTOMOTIVE INDUSTRY</a:t>
            </a:r>
            <a:endParaRPr lang="en-CA" sz="3700"/>
          </a:p>
        </p:txBody>
      </p:sp>
      <p:sp>
        <p:nvSpPr>
          <p:cNvPr id="3" name="Subtitle 2">
            <a:extLst>
              <a:ext uri="{FF2B5EF4-FFF2-40B4-BE49-F238E27FC236}">
                <a16:creationId xmlns:a16="http://schemas.microsoft.com/office/drawing/2014/main" xmlns="" id="{9BCE5A12-35DB-F8EE-5E0A-C461E081F53E}"/>
              </a:ext>
            </a:extLst>
          </p:cNvPr>
          <p:cNvSpPr>
            <a:spLocks noGrp="1"/>
          </p:cNvSpPr>
          <p:nvPr>
            <p:ph type="subTitle" idx="1"/>
          </p:nvPr>
        </p:nvSpPr>
        <p:spPr>
          <a:xfrm>
            <a:off x="477980" y="4872922"/>
            <a:ext cx="4023359" cy="1208141"/>
          </a:xfrm>
        </p:spPr>
        <p:txBody>
          <a:bodyPr>
            <a:normAutofit/>
          </a:bodyPr>
          <a:lstStyle/>
          <a:p>
            <a:pPr>
              <a:lnSpc>
                <a:spcPct val="100000"/>
              </a:lnSpc>
            </a:pPr>
            <a:r>
              <a:rPr lang="en-US" sz="1100" dirty="0"/>
              <a:t>PRESENTED BY BOB ARMSTRONG FCILT, PRESIDENT THE CHARTERED INSTITUTE OF LOGISTICS &amp; TRANSPORT IN NORTH  AMERICA AND A MEMBER OF THE MINISTER OF TRANSPORT’S NATIONAL SUPPLY CHAIN TASK FORCE</a:t>
            </a:r>
            <a:endParaRPr lang="en-CA" sz="1100" dirty="0"/>
          </a:p>
        </p:txBody>
      </p:sp>
      <p:sp>
        <p:nvSpPr>
          <p:cNvPr id="13" name="Rectangle 1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78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B5416EBC-B41E-4F8A-BE9F-07301B682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0">
            <a:extLst>
              <a:ext uri="{FF2B5EF4-FFF2-40B4-BE49-F238E27FC236}">
                <a16:creationId xmlns:a16="http://schemas.microsoft.com/office/drawing/2014/main" xmlns="" id="{AFF79527-C7F1-4E06-8126-A8E8C5FEB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27308A3-D090-B376-64EB-11DF66A223D6}"/>
              </a:ext>
            </a:extLst>
          </p:cNvPr>
          <p:cNvSpPr>
            <a:spLocks noGrp="1"/>
          </p:cNvSpPr>
          <p:nvPr>
            <p:ph type="title"/>
          </p:nvPr>
        </p:nvSpPr>
        <p:spPr>
          <a:xfrm>
            <a:off x="868680" y="1719072"/>
            <a:ext cx="3103427" cy="3520440"/>
          </a:xfrm>
        </p:spPr>
        <p:txBody>
          <a:bodyPr anchor="t">
            <a:normAutofit/>
          </a:bodyPr>
          <a:lstStyle/>
          <a:p>
            <a:r>
              <a:rPr lang="en-US" sz="3600"/>
              <a:t>WHAT CAN CADA MEMBERS LOOK FORWARD TO IN 2023?</a:t>
            </a:r>
            <a:endParaRPr lang="en-CA" sz="3600"/>
          </a:p>
        </p:txBody>
      </p:sp>
      <p:sp>
        <p:nvSpPr>
          <p:cNvPr id="17" name="Rectangle 12">
            <a:extLst>
              <a:ext uri="{FF2B5EF4-FFF2-40B4-BE49-F238E27FC236}">
                <a16:creationId xmlns:a16="http://schemas.microsoft.com/office/drawing/2014/main" xmlns="" id="{55986208-8A53-4E92-9197-6B57BCCB2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xmlns="" id="{F038836B-04B5-7B25-EF52-FAA27FFE18DB}"/>
              </a:ext>
            </a:extLst>
          </p:cNvPr>
          <p:cNvGraphicFramePr>
            <a:graphicFrameLocks noGrp="1"/>
          </p:cNvGraphicFramePr>
          <p:nvPr>
            <p:ph idx="1"/>
            <p:extLst>
              <p:ext uri="{D42A27DB-BD31-4B8C-83A1-F6EECF244321}">
                <p14:modId xmlns:p14="http://schemas.microsoft.com/office/powerpoint/2010/main" val="1110928545"/>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57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5416EBC-B41E-4F8A-BE9F-07301B682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AFF79527-C7F1-4E06-8126-A8E8C5FEB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48D3507-BDAB-F184-933B-B6B5FA4FBC26}"/>
              </a:ext>
            </a:extLst>
          </p:cNvPr>
          <p:cNvSpPr>
            <a:spLocks noGrp="1"/>
          </p:cNvSpPr>
          <p:nvPr>
            <p:ph type="title"/>
          </p:nvPr>
        </p:nvSpPr>
        <p:spPr>
          <a:xfrm>
            <a:off x="868680" y="1719072"/>
            <a:ext cx="3103427" cy="3520440"/>
          </a:xfrm>
        </p:spPr>
        <p:txBody>
          <a:bodyPr anchor="t">
            <a:normAutofit/>
          </a:bodyPr>
          <a:lstStyle/>
          <a:p>
            <a:r>
              <a:rPr lang="en-US" sz="3600"/>
              <a:t>WHAT CADA MEMBERS WILL SEE IN 2023</a:t>
            </a:r>
            <a:endParaRPr lang="en-CA" sz="3600"/>
          </a:p>
        </p:txBody>
      </p:sp>
      <p:sp>
        <p:nvSpPr>
          <p:cNvPr id="13" name="Rectangle 12">
            <a:extLst>
              <a:ext uri="{FF2B5EF4-FFF2-40B4-BE49-F238E27FC236}">
                <a16:creationId xmlns:a16="http://schemas.microsoft.com/office/drawing/2014/main" xmlns="" id="{55986208-8A53-4E92-9197-6B57BCCB2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F418A40B-38C4-0B7A-2B18-66ABB99285F6}"/>
              </a:ext>
            </a:extLst>
          </p:cNvPr>
          <p:cNvGraphicFramePr>
            <a:graphicFrameLocks noGrp="1"/>
          </p:cNvGraphicFramePr>
          <p:nvPr>
            <p:ph idx="1"/>
            <p:extLst>
              <p:ext uri="{D42A27DB-BD31-4B8C-83A1-F6EECF244321}">
                <p14:modId xmlns:p14="http://schemas.microsoft.com/office/powerpoint/2010/main" val="117088741"/>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180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WILL MICROCHIP PRODUCTION AND SUPPLY IMPROVE IN 2023/</a:t>
            </a:r>
            <a:endParaRPr lang="en-CA" dirty="0"/>
          </a:p>
        </p:txBody>
      </p:sp>
      <p:sp>
        <p:nvSpPr>
          <p:cNvPr id="3" name="Content Placeholder 2"/>
          <p:cNvSpPr>
            <a:spLocks noGrp="1"/>
          </p:cNvSpPr>
          <p:nvPr>
            <p:ph idx="1"/>
          </p:nvPr>
        </p:nvSpPr>
        <p:spPr/>
        <p:txBody>
          <a:bodyPr>
            <a:normAutofit fontScale="92500" lnSpcReduction="20000"/>
          </a:bodyPr>
          <a:lstStyle/>
          <a:p>
            <a:r>
              <a:rPr lang="en-US" dirty="0" smtClean="0"/>
              <a:t>NEW VEHICLE SALES IN CANADA IN 2022 WERE THE LOWEST SINCE 2009</a:t>
            </a:r>
          </a:p>
          <a:p>
            <a:r>
              <a:rPr lang="en-US" dirty="0" smtClean="0"/>
              <a:t>GENERALLY SPEAKING, EV NEED MORE THAN DOUBLE THE AMOUNT OF MICROCHIPS THAN TRADITIONAL VEHICLES</a:t>
            </a:r>
          </a:p>
          <a:p>
            <a:r>
              <a:rPr lang="en-US" dirty="0" smtClean="0"/>
              <a:t>EX- FORD F150 LIGHTNING NEEDS ABOUT 1,700 CHIPS OR 8 TIMES THE NUMBER REQUIRED IN A STANDARD F150</a:t>
            </a:r>
          </a:p>
          <a:p>
            <a:r>
              <a:rPr lang="en-US" dirty="0" smtClean="0"/>
              <a:t>WOLFSPEED A BIG GLOBAL SUPPLIER IS BUILDING NEW CAPACITY IN THE US BUT WILL TAKE TIME TO BRING ON LINE</a:t>
            </a:r>
            <a:endParaRPr lang="en-CA" dirty="0"/>
          </a:p>
        </p:txBody>
      </p:sp>
    </p:spTree>
    <p:extLst>
      <p:ext uri="{BB962C8B-B14F-4D97-AF65-F5344CB8AC3E}">
        <p14:creationId xmlns:p14="http://schemas.microsoft.com/office/powerpoint/2010/main" val="76740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EXPECT IN 2023 AND BEYOND</a:t>
            </a:r>
            <a:endParaRPr lang="en-CA" dirty="0"/>
          </a:p>
        </p:txBody>
      </p:sp>
      <p:sp>
        <p:nvSpPr>
          <p:cNvPr id="3" name="Content Placeholder 2"/>
          <p:cNvSpPr>
            <a:spLocks noGrp="1"/>
          </p:cNvSpPr>
          <p:nvPr>
            <p:ph idx="1"/>
          </p:nvPr>
        </p:nvSpPr>
        <p:spPr/>
        <p:txBody>
          <a:bodyPr>
            <a:normAutofit fontScale="85000" lnSpcReduction="20000"/>
          </a:bodyPr>
          <a:lstStyle/>
          <a:p>
            <a:r>
              <a:rPr lang="en-US" dirty="0" smtClean="0"/>
              <a:t>CANADA NEEDS MORE SUPPLY CHAIN INFRASTRUCTURE AND MORE INFRASTRUCTURE FOR CHARGING STATIONS FOR EV</a:t>
            </a:r>
          </a:p>
          <a:p>
            <a:r>
              <a:rPr lang="en-US" dirty="0" smtClean="0"/>
              <a:t>CONSUMERS DESIRE TO PURCHASE EV IS TAINTED BY HIGH COSTS, INCREASING INTEREST RATES, LONG ORDER DELIVERY TIME AND AN UNCERTAIN SUPPLY CHAIN! INCREASED NORTH AMERICAN MANUFACTURING OF MICROCHIPS WILL IMPROVE SUPPLY AND HELP DEALERS TO SEE MORE VEHICLES ON THEIR LOTS FOR SALE IN LATE 2023!</a:t>
            </a:r>
          </a:p>
          <a:p>
            <a:r>
              <a:rPr lang="en-US" smtClean="0"/>
              <a:t>HOPEFULLY FEDERAL GOVT WILL MOVE FAST ON RECOMMENDATIONS IN REPORT OF THE NSCTF.</a:t>
            </a:r>
            <a:endParaRPr lang="en-US" dirty="0" smtClean="0"/>
          </a:p>
          <a:p>
            <a:endParaRPr lang="en-CA" dirty="0"/>
          </a:p>
        </p:txBody>
      </p:sp>
    </p:spTree>
    <p:extLst>
      <p:ext uri="{BB962C8B-B14F-4D97-AF65-F5344CB8AC3E}">
        <p14:creationId xmlns:p14="http://schemas.microsoft.com/office/powerpoint/2010/main" val="264206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8AF5748-FED8-45BA-8631-26D1D10F32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142110D-1055-8EE6-5A8F-6E39284F6E17}"/>
              </a:ext>
            </a:extLst>
          </p:cNvPr>
          <p:cNvSpPr>
            <a:spLocks noGrp="1"/>
          </p:cNvSpPr>
          <p:nvPr>
            <p:ph type="ctrTitle"/>
          </p:nvPr>
        </p:nvSpPr>
        <p:spPr>
          <a:xfrm>
            <a:off x="477981" y="1122363"/>
            <a:ext cx="4023360" cy="3204134"/>
          </a:xfrm>
        </p:spPr>
        <p:txBody>
          <a:bodyPr anchor="b">
            <a:normAutofit/>
          </a:bodyPr>
          <a:lstStyle/>
          <a:p>
            <a:r>
              <a:rPr lang="en-US" sz="4100"/>
              <a:t>QUESTIONS???</a:t>
            </a:r>
            <a:endParaRPr lang="en-CA" sz="4100"/>
          </a:p>
        </p:txBody>
      </p:sp>
      <p:sp>
        <p:nvSpPr>
          <p:cNvPr id="3" name="Subtitle 2">
            <a:extLst>
              <a:ext uri="{FF2B5EF4-FFF2-40B4-BE49-F238E27FC236}">
                <a16:creationId xmlns:a16="http://schemas.microsoft.com/office/drawing/2014/main" xmlns="" id="{776232A4-BE36-AFE4-9EA8-4AF8C26A3125}"/>
              </a:ext>
            </a:extLst>
          </p:cNvPr>
          <p:cNvSpPr>
            <a:spLocks noGrp="1"/>
          </p:cNvSpPr>
          <p:nvPr>
            <p:ph type="subTitle" idx="1"/>
          </p:nvPr>
        </p:nvSpPr>
        <p:spPr>
          <a:xfrm>
            <a:off x="477981" y="4872922"/>
            <a:ext cx="3933306" cy="1208141"/>
          </a:xfrm>
        </p:spPr>
        <p:txBody>
          <a:bodyPr>
            <a:normAutofit/>
          </a:bodyPr>
          <a:lstStyle/>
          <a:p>
            <a:pPr>
              <a:lnSpc>
                <a:spcPct val="100000"/>
              </a:lnSpc>
            </a:pPr>
            <a:r>
              <a:rPr lang="en-US" sz="1600" dirty="0"/>
              <a:t>BOB ARMSTRONG</a:t>
            </a:r>
          </a:p>
          <a:p>
            <a:pPr>
              <a:lnSpc>
                <a:spcPct val="100000"/>
              </a:lnSpc>
            </a:pPr>
            <a:r>
              <a:rPr lang="en-US" sz="1600" dirty="0"/>
              <a:t>PRESIDENT CILTNA AND MEMBER OF MINISTER’S NATIONAL SUPPLY CHAIN TASK FORCE</a:t>
            </a:r>
            <a:endParaRPr lang="en-CA" sz="1600" dirty="0"/>
          </a:p>
        </p:txBody>
      </p:sp>
      <p:sp>
        <p:nvSpPr>
          <p:cNvPr id="12" name="Rectangle 11">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 mark">
            <a:extLst>
              <a:ext uri="{FF2B5EF4-FFF2-40B4-BE49-F238E27FC236}">
                <a16:creationId xmlns:a16="http://schemas.microsoft.com/office/drawing/2014/main" xmlns="" id="{8BD10132-D4E0-2867-644C-6755014AE5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60099" y="625683"/>
            <a:ext cx="5455380" cy="5455380"/>
          </a:xfrm>
          <a:prstGeom prst="rect">
            <a:avLst/>
          </a:prstGeom>
        </p:spPr>
      </p:pic>
    </p:spTree>
    <p:extLst>
      <p:ext uri="{BB962C8B-B14F-4D97-AF65-F5344CB8AC3E}">
        <p14:creationId xmlns:p14="http://schemas.microsoft.com/office/powerpoint/2010/main" val="401160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8AA1F-64EC-99BD-112F-27953A3D43D3}"/>
              </a:ext>
            </a:extLst>
          </p:cNvPr>
          <p:cNvSpPr>
            <a:spLocks noGrp="1"/>
          </p:cNvSpPr>
          <p:nvPr>
            <p:ph type="title"/>
          </p:nvPr>
        </p:nvSpPr>
        <p:spPr/>
        <p:txBody>
          <a:bodyPr/>
          <a:lstStyle/>
          <a:p>
            <a:r>
              <a:rPr lang="en-US" dirty="0"/>
              <a:t>WHAT IS A SUPPLY CHAIN???</a:t>
            </a:r>
            <a:endParaRPr lang="en-CA" dirty="0"/>
          </a:p>
        </p:txBody>
      </p:sp>
      <p:sp>
        <p:nvSpPr>
          <p:cNvPr id="4" name="Content Placeholder 3">
            <a:extLst>
              <a:ext uri="{FF2B5EF4-FFF2-40B4-BE49-F238E27FC236}">
                <a16:creationId xmlns:a16="http://schemas.microsoft.com/office/drawing/2014/main" xmlns="" id="{48FD7330-9AD0-45A4-9A6A-328220F8B4F0}"/>
              </a:ext>
            </a:extLst>
          </p:cNvPr>
          <p:cNvSpPr txBox="1">
            <a:spLocks noGrp="1"/>
          </p:cNvSpPr>
          <p:nvPr>
            <p:ph idx="1"/>
          </p:nvPr>
        </p:nvSpPr>
        <p:spPr>
          <a:xfrm>
            <a:off x="1012028" y="2177907"/>
            <a:ext cx="10167937" cy="3230693"/>
          </a:xfrm>
          <a:prstGeom prst="rect">
            <a:avLst/>
          </a:prstGeom>
          <a:noFill/>
        </p:spPr>
        <p:txBody>
          <a:bodyPr wrap="square" rtlCol="0">
            <a:spAutoFit/>
          </a:bodyPr>
          <a:lstStyle/>
          <a:p>
            <a:pPr marL="457200" indent="-457200">
              <a:buFont typeface="Arial" panose="020B0604020202020204" pitchFamily="34" charset="0"/>
              <a:buChar char="•"/>
            </a:pPr>
            <a:r>
              <a:rPr lang="en-US" sz="2400" dirty="0">
                <a:cs typeface="Arial" panose="020B0604020202020204" pitchFamily="34" charset="0"/>
              </a:rPr>
              <a:t>A supply chain is the network of all the individuals, organizations, resources, activities and technology involved in the creation and sale of a product. </a:t>
            </a:r>
          </a:p>
          <a:p>
            <a:pPr marL="457200" indent="-457200">
              <a:buFont typeface="Arial" panose="020B0604020202020204" pitchFamily="34" charset="0"/>
              <a:buChar char="•"/>
            </a:pPr>
            <a:r>
              <a:rPr lang="en-US" sz="2400" dirty="0">
                <a:cs typeface="Arial" panose="020B0604020202020204" pitchFamily="34" charset="0"/>
              </a:rPr>
              <a:t>A supply chain encompasses everything from the</a:t>
            </a:r>
            <a:r>
              <a:rPr lang="en-US" sz="2400" dirty="0">
                <a:solidFill>
                  <a:srgbClr val="FFFF00"/>
                </a:solidFill>
                <a:cs typeface="Arial" panose="020B0604020202020204" pitchFamily="34" charset="0"/>
              </a:rPr>
              <a:t> </a:t>
            </a:r>
            <a:r>
              <a:rPr lang="en-US" sz="2400" dirty="0">
                <a:solidFill>
                  <a:srgbClr val="00B050"/>
                </a:solidFill>
                <a:cs typeface="Arial" panose="020B0604020202020204" pitchFamily="34" charset="0"/>
              </a:rPr>
              <a:t>delivery</a:t>
            </a:r>
            <a:r>
              <a:rPr lang="en-US" sz="2400" dirty="0">
                <a:solidFill>
                  <a:srgbClr val="FFFF00"/>
                </a:solidFill>
                <a:cs typeface="Arial" panose="020B0604020202020204" pitchFamily="34" charset="0"/>
              </a:rPr>
              <a:t> </a:t>
            </a:r>
            <a:r>
              <a:rPr lang="en-US" sz="2400" dirty="0">
                <a:cs typeface="Arial" panose="020B0604020202020204" pitchFamily="34" charset="0"/>
              </a:rPr>
              <a:t>of source materials from the supplier to the manufacturer through to its eventual </a:t>
            </a:r>
            <a:r>
              <a:rPr lang="en-US" sz="2400" dirty="0">
                <a:solidFill>
                  <a:srgbClr val="00B050"/>
                </a:solidFill>
                <a:cs typeface="Arial" panose="020B0604020202020204" pitchFamily="34" charset="0"/>
              </a:rPr>
              <a:t>delivery</a:t>
            </a:r>
            <a:r>
              <a:rPr lang="en-US" sz="2400" dirty="0">
                <a:cs typeface="Arial" panose="020B0604020202020204" pitchFamily="34" charset="0"/>
              </a:rPr>
              <a:t> to the end user.</a:t>
            </a:r>
          </a:p>
          <a:p>
            <a:endParaRPr lang="en-US" dirty="0"/>
          </a:p>
        </p:txBody>
      </p:sp>
      <p:pic>
        <p:nvPicPr>
          <p:cNvPr id="5" name="Picture 4">
            <a:extLst>
              <a:ext uri="{FF2B5EF4-FFF2-40B4-BE49-F238E27FC236}">
                <a16:creationId xmlns:a16="http://schemas.microsoft.com/office/drawing/2014/main" xmlns="" id="{D5FA3A00-FD0A-45F0-AB7A-621294F5C807}"/>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3288629" y="4767268"/>
            <a:ext cx="5614736" cy="2015790"/>
          </a:xfrm>
          <a:prstGeom prst="rect">
            <a:avLst/>
          </a:prstGeom>
        </p:spPr>
      </p:pic>
    </p:spTree>
    <p:extLst>
      <p:ext uri="{BB962C8B-B14F-4D97-AF65-F5344CB8AC3E}">
        <p14:creationId xmlns:p14="http://schemas.microsoft.com/office/powerpoint/2010/main" val="78065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567FA-C3AD-12F8-9946-1F8D35F46778}"/>
              </a:ext>
            </a:extLst>
          </p:cNvPr>
          <p:cNvSpPr>
            <a:spLocks noGrp="1"/>
          </p:cNvSpPr>
          <p:nvPr>
            <p:ph type="title"/>
          </p:nvPr>
        </p:nvSpPr>
        <p:spPr/>
        <p:txBody>
          <a:bodyPr/>
          <a:lstStyle/>
          <a:p>
            <a:r>
              <a:rPr lang="en-US" dirty="0"/>
              <a:t>A SUPPLY CHAIN IS A NETWORK…</a:t>
            </a:r>
            <a:endParaRPr lang="en-CA" dirty="0"/>
          </a:p>
        </p:txBody>
      </p:sp>
      <p:sp>
        <p:nvSpPr>
          <p:cNvPr id="4" name="Content Placeholder 3">
            <a:extLst>
              <a:ext uri="{FF2B5EF4-FFF2-40B4-BE49-F238E27FC236}">
                <a16:creationId xmlns:a16="http://schemas.microsoft.com/office/drawing/2014/main" xmlns="" id="{3B67FAF8-1B13-4851-9A24-D7BEFD6EDA77}"/>
              </a:ext>
            </a:extLst>
          </p:cNvPr>
          <p:cNvSpPr txBox="1">
            <a:spLocks noGrp="1"/>
          </p:cNvSpPr>
          <p:nvPr>
            <p:ph idx="1"/>
          </p:nvPr>
        </p:nvSpPr>
        <p:spPr>
          <a:xfrm>
            <a:off x="515650" y="2099397"/>
            <a:ext cx="10167937" cy="2626616"/>
          </a:xfrm>
          <a:prstGeom prst="rect">
            <a:avLst/>
          </a:prstGeom>
          <a:noFill/>
        </p:spPr>
        <p:txBody>
          <a:bodyPr wrap="square" rtlCol="0">
            <a:spAutoFit/>
          </a:bodyPr>
          <a:lstStyle/>
          <a:p>
            <a:pPr marL="0" indent="0">
              <a:buNone/>
            </a:pPr>
            <a:r>
              <a:rPr lang="en-CA" sz="2400" dirty="0">
                <a:cs typeface="Arial" panose="020B0604020202020204" pitchFamily="34" charset="0"/>
              </a:rPr>
              <a:t>A supply chain is a network between a company and its suppliers to produce and distribute a specific product to the final buyer. This network includes different activities, people, entities, information, and resources. The supply chain also represents the steps it takes to get the product or service from its original state to the customer.</a:t>
            </a:r>
          </a:p>
          <a:p>
            <a:endParaRPr lang="en-CA"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3EF127C3-1AD0-4E96-9BDA-5454B0D4B0A7}"/>
              </a:ext>
            </a:extLst>
          </p:cNvPr>
          <p:cNvSpPr txBox="1"/>
          <p:nvPr/>
        </p:nvSpPr>
        <p:spPr>
          <a:xfrm>
            <a:off x="515650" y="4272677"/>
            <a:ext cx="6767487" cy="2308324"/>
          </a:xfrm>
          <a:prstGeom prst="rect">
            <a:avLst/>
          </a:prstGeom>
          <a:noFill/>
        </p:spPr>
        <p:txBody>
          <a:bodyPr wrap="square" rtlCol="0">
            <a:spAutoFit/>
          </a:bodyPr>
          <a:lstStyle/>
          <a:p>
            <a:r>
              <a:rPr lang="en-CA" sz="2400" dirty="0">
                <a:cs typeface="Arial" panose="020B0604020202020204" pitchFamily="34" charset="0"/>
              </a:rPr>
              <a:t>Companies develop supply chains so they can </a:t>
            </a:r>
          </a:p>
          <a:p>
            <a:r>
              <a:rPr lang="en-CA" sz="2400" dirty="0">
                <a:cs typeface="Arial" panose="020B0604020202020204" pitchFamily="34" charset="0"/>
              </a:rPr>
              <a:t>reduce their costs and remain competitive in the business landscape.</a:t>
            </a:r>
          </a:p>
          <a:p>
            <a:endParaRPr lang="en-CA" sz="2400" dirty="0">
              <a:cs typeface="Arial" panose="020B0604020202020204" pitchFamily="34" charset="0"/>
            </a:endParaRPr>
          </a:p>
          <a:p>
            <a:r>
              <a:rPr lang="en-CA" sz="2400" dirty="0">
                <a:cs typeface="Arial" panose="020B0604020202020204" pitchFamily="34" charset="0"/>
              </a:rPr>
              <a:t>There are 2 types of supply chains. Global and Local Supply Chains.</a:t>
            </a:r>
          </a:p>
        </p:txBody>
      </p:sp>
      <p:pic>
        <p:nvPicPr>
          <p:cNvPr id="6" name="Picture 5">
            <a:extLst>
              <a:ext uri="{FF2B5EF4-FFF2-40B4-BE49-F238E27FC236}">
                <a16:creationId xmlns:a16="http://schemas.microsoft.com/office/drawing/2014/main" xmlns="" id="{A3C671AA-D0C4-429B-AC44-FEBC508351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552892" y="3747398"/>
            <a:ext cx="3123458" cy="3022388"/>
          </a:xfrm>
          <a:prstGeom prst="flowChartConnector">
            <a:avLst/>
          </a:prstGeom>
        </p:spPr>
      </p:pic>
    </p:spTree>
    <p:extLst>
      <p:ext uri="{BB962C8B-B14F-4D97-AF65-F5344CB8AC3E}">
        <p14:creationId xmlns:p14="http://schemas.microsoft.com/office/powerpoint/2010/main" val="48406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1D062-8888-8746-51B3-CA421616E944}"/>
              </a:ext>
            </a:extLst>
          </p:cNvPr>
          <p:cNvSpPr>
            <a:spLocks noGrp="1"/>
          </p:cNvSpPr>
          <p:nvPr>
            <p:ph type="title"/>
          </p:nvPr>
        </p:nvSpPr>
        <p:spPr/>
        <p:txBody>
          <a:bodyPr/>
          <a:lstStyle/>
          <a:p>
            <a:r>
              <a:rPr lang="en-US" dirty="0"/>
              <a:t>WHAT IS THE DIFFERENCE……</a:t>
            </a:r>
            <a:endParaRPr lang="en-CA" dirty="0"/>
          </a:p>
        </p:txBody>
      </p:sp>
      <p:sp>
        <p:nvSpPr>
          <p:cNvPr id="3" name="Content Placeholder 2">
            <a:extLst>
              <a:ext uri="{FF2B5EF4-FFF2-40B4-BE49-F238E27FC236}">
                <a16:creationId xmlns:a16="http://schemas.microsoft.com/office/drawing/2014/main" xmlns="" id="{A8CA94BB-B19D-3152-4883-74D31B9197A4}"/>
              </a:ext>
            </a:extLst>
          </p:cNvPr>
          <p:cNvSpPr>
            <a:spLocks noGrp="1"/>
          </p:cNvSpPr>
          <p:nvPr>
            <p:ph idx="1"/>
          </p:nvPr>
        </p:nvSpPr>
        <p:spPr>
          <a:xfrm>
            <a:off x="384048" y="2320083"/>
            <a:ext cx="6681770" cy="3694176"/>
          </a:xfrm>
        </p:spPr>
        <p:txBody>
          <a:bodyPr>
            <a:normAutofit lnSpcReduction="10000"/>
          </a:bodyPr>
          <a:lstStyle/>
          <a:p>
            <a:pPr marL="0" indent="0">
              <a:buNone/>
            </a:pPr>
            <a:r>
              <a:rPr lang="en-CA" sz="2400" b="1" dirty="0">
                <a:cs typeface="Arial" panose="020B0604020202020204" pitchFamily="34" charset="0"/>
              </a:rPr>
              <a:t>Global supply chains</a:t>
            </a:r>
            <a:endParaRPr lang="en-CA" sz="2400" dirty="0">
              <a:cs typeface="Arial" panose="020B0604020202020204" pitchFamily="34" charset="0"/>
            </a:endParaRPr>
          </a:p>
          <a:p>
            <a:pPr marL="0" indent="0">
              <a:buNone/>
            </a:pPr>
            <a:r>
              <a:rPr lang="en-CA" sz="2400" dirty="0" smtClean="0">
                <a:cs typeface="Arial" panose="020B0604020202020204" pitchFamily="34" charset="0"/>
              </a:rPr>
              <a:t> </a:t>
            </a:r>
            <a:r>
              <a:rPr lang="en-CA" sz="2400" dirty="0">
                <a:cs typeface="Arial" panose="020B0604020202020204" pitchFamily="34" charset="0"/>
              </a:rPr>
              <a:t>A global supply chain will usually flow from an organisation in its home country as a buyer across its supplier tiers; it’s these suppliers who will be located in other areas of the globe</a:t>
            </a:r>
            <a:r>
              <a:rPr lang="en-CA" sz="2400" dirty="0" smtClean="0">
                <a:cs typeface="Arial" panose="020B0604020202020204" pitchFamily="34" charset="0"/>
              </a:rPr>
              <a:t>. In the automotive industry there are OEMs in Canada, USA, Mexico, Germany, Japan, South Korea and UK. OEM parts are also acquired from these OEMs for the Canadian market.</a:t>
            </a:r>
            <a:endParaRPr lang="en-CA" sz="2400" dirty="0">
              <a:cs typeface="Arial" panose="020B0604020202020204" pitchFamily="34" charset="0"/>
            </a:endParaRPr>
          </a:p>
          <a:p>
            <a:pPr marL="0" indent="0">
              <a:buNone/>
            </a:pPr>
            <a:endParaRPr lang="en-CA" dirty="0"/>
          </a:p>
        </p:txBody>
      </p:sp>
      <p:pic>
        <p:nvPicPr>
          <p:cNvPr id="4" name="Picture 3" descr="A picture containing diagram&#10;&#10;Description automatically generated">
            <a:extLst>
              <a:ext uri="{FF2B5EF4-FFF2-40B4-BE49-F238E27FC236}">
                <a16:creationId xmlns:a16="http://schemas.microsoft.com/office/drawing/2014/main" xmlns="" id="{BD21F3DB-D0BE-4783-B604-E35B40443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18" y="2681687"/>
            <a:ext cx="4998858" cy="3332572"/>
          </a:xfrm>
          <a:prstGeom prst="rect">
            <a:avLst/>
          </a:prstGeom>
        </p:spPr>
      </p:pic>
    </p:spTree>
    <p:extLst>
      <p:ext uri="{BB962C8B-B14F-4D97-AF65-F5344CB8AC3E}">
        <p14:creationId xmlns:p14="http://schemas.microsoft.com/office/powerpoint/2010/main" val="120936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FFFA1-75E9-0505-3B6E-5B3E1008A971}"/>
              </a:ext>
            </a:extLst>
          </p:cNvPr>
          <p:cNvSpPr>
            <a:spLocks noGrp="1"/>
          </p:cNvSpPr>
          <p:nvPr>
            <p:ph type="title"/>
          </p:nvPr>
        </p:nvSpPr>
        <p:spPr/>
        <p:txBody>
          <a:bodyPr/>
          <a:lstStyle/>
          <a:p>
            <a:r>
              <a:rPr lang="en-US" dirty="0"/>
              <a:t>LOCAL SUPPLY CHAINS</a:t>
            </a:r>
            <a:endParaRPr lang="en-CA" dirty="0"/>
          </a:p>
        </p:txBody>
      </p:sp>
      <p:sp>
        <p:nvSpPr>
          <p:cNvPr id="3" name="Content Placeholder 2">
            <a:extLst>
              <a:ext uri="{FF2B5EF4-FFF2-40B4-BE49-F238E27FC236}">
                <a16:creationId xmlns:a16="http://schemas.microsoft.com/office/drawing/2014/main" xmlns="" id="{F46910AC-AD6B-0430-F93A-8F9FA873597C}"/>
              </a:ext>
            </a:extLst>
          </p:cNvPr>
          <p:cNvSpPr>
            <a:spLocks noGrp="1"/>
          </p:cNvSpPr>
          <p:nvPr>
            <p:ph idx="1"/>
          </p:nvPr>
        </p:nvSpPr>
        <p:spPr>
          <a:xfrm>
            <a:off x="265088" y="2445235"/>
            <a:ext cx="8777131" cy="3694176"/>
          </a:xfrm>
        </p:spPr>
        <p:txBody>
          <a:bodyPr>
            <a:normAutofit fontScale="25000" lnSpcReduction="20000"/>
          </a:bodyPr>
          <a:lstStyle/>
          <a:p>
            <a:pPr marL="0" indent="0">
              <a:buNone/>
            </a:pPr>
            <a:r>
              <a:rPr lang="en-CA" sz="7400" b="1" dirty="0">
                <a:cs typeface="Arial" panose="020B0604020202020204" pitchFamily="34" charset="0"/>
              </a:rPr>
              <a:t>Local supply chains</a:t>
            </a:r>
          </a:p>
          <a:p>
            <a:pPr marL="0" indent="0">
              <a:buNone/>
            </a:pPr>
            <a:r>
              <a:rPr lang="en-CA" sz="7400" dirty="0">
                <a:cs typeface="Arial" panose="020B0604020202020204" pitchFamily="34" charset="0"/>
              </a:rPr>
              <a:t>A local supply chain will look to optimise suppliers who are regional to an organisation. In some instances, organisations will look to leverage “home grown” supply routes. This means </a:t>
            </a:r>
            <a:r>
              <a:rPr lang="en-CA" sz="7400" dirty="0" smtClean="0">
                <a:cs typeface="Arial" panose="020B0604020202020204" pitchFamily="34" charset="0"/>
              </a:rPr>
              <a:t>many</a:t>
            </a:r>
            <a:r>
              <a:rPr lang="en-CA" sz="7400" dirty="0" smtClean="0">
                <a:cs typeface="Arial" panose="020B0604020202020204" pitchFamily="34" charset="0"/>
              </a:rPr>
              <a:t> </a:t>
            </a:r>
            <a:r>
              <a:rPr lang="en-CA" sz="7400" dirty="0">
                <a:cs typeface="Arial" panose="020B0604020202020204" pitchFamily="34" charset="0"/>
              </a:rPr>
              <a:t>suppliers feeding into the supply chain will be located within the country in which the </a:t>
            </a:r>
            <a:r>
              <a:rPr lang="en-CA" sz="7400" dirty="0" smtClean="0">
                <a:cs typeface="Arial" panose="020B0604020202020204" pitchFamily="34" charset="0"/>
              </a:rPr>
              <a:t>OEM</a:t>
            </a:r>
            <a:r>
              <a:rPr lang="en-CA" sz="7400" dirty="0" smtClean="0">
                <a:cs typeface="Arial" panose="020B0604020202020204" pitchFamily="34" charset="0"/>
              </a:rPr>
              <a:t> </a:t>
            </a:r>
            <a:r>
              <a:rPr lang="en-CA" sz="7400" dirty="0">
                <a:cs typeface="Arial" panose="020B0604020202020204" pitchFamily="34" charset="0"/>
              </a:rPr>
              <a:t>is based, or the supply chain can be even closer to the organisation. </a:t>
            </a:r>
            <a:r>
              <a:rPr lang="en-CA" sz="7400" dirty="0" smtClean="0">
                <a:cs typeface="Arial" panose="020B0604020202020204" pitchFamily="34" charset="0"/>
              </a:rPr>
              <a:t>The Auto industry in Canada uses OEM parts suppliers locally , as well as, importing especially from the USA.</a:t>
            </a:r>
            <a:endParaRPr lang="en-CA" sz="7400" dirty="0">
              <a:cs typeface="Arial" panose="020B0604020202020204" pitchFamily="34" charset="0"/>
            </a:endParaRPr>
          </a:p>
          <a:p>
            <a:pPr marL="0" indent="0">
              <a:buNone/>
            </a:pPr>
            <a:r>
              <a:rPr lang="en-CA" sz="7400" dirty="0">
                <a:cs typeface="Arial" panose="020B0604020202020204" pitchFamily="34" charset="0"/>
              </a:rPr>
              <a:t>It may even be within the same municipality or province, which often gives a clearer visibility of the whole supply chain from raw material through to consumer.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CA" dirty="0"/>
          </a:p>
        </p:txBody>
      </p:sp>
      <p:pic>
        <p:nvPicPr>
          <p:cNvPr id="4" name="Picture 3">
            <a:extLst>
              <a:ext uri="{FF2B5EF4-FFF2-40B4-BE49-F238E27FC236}">
                <a16:creationId xmlns:a16="http://schemas.microsoft.com/office/drawing/2014/main" xmlns="" id="{7C02FD68-4061-4CE6-B70F-AD80B5B72B31}"/>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a:off x="8897208" y="2315426"/>
            <a:ext cx="3235395" cy="2709156"/>
          </a:xfrm>
          <a:prstGeom prst="rect">
            <a:avLst/>
          </a:prstGeom>
        </p:spPr>
      </p:pic>
    </p:spTree>
    <p:extLst>
      <p:ext uri="{BB962C8B-B14F-4D97-AF65-F5344CB8AC3E}">
        <p14:creationId xmlns:p14="http://schemas.microsoft.com/office/powerpoint/2010/main" val="377140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F6048-CE68-4CE5-D0FD-DE973A7D30FB}"/>
              </a:ext>
            </a:extLst>
          </p:cNvPr>
          <p:cNvSpPr>
            <a:spLocks noGrp="1"/>
          </p:cNvSpPr>
          <p:nvPr>
            <p:ph type="title"/>
          </p:nvPr>
        </p:nvSpPr>
        <p:spPr/>
        <p:txBody>
          <a:bodyPr>
            <a:normAutofit fontScale="90000"/>
          </a:bodyPr>
          <a:lstStyle/>
          <a:p>
            <a:r>
              <a:rPr lang="en-US" dirty="0"/>
              <a:t>THE SUPPLY CHAIN HAS BEEN A </a:t>
            </a:r>
            <a:r>
              <a:rPr lang="en-US" dirty="0" smtClean="0"/>
              <a:t>MESS</a:t>
            </a:r>
            <a:br>
              <a:rPr lang="en-US" dirty="0" smtClean="0"/>
            </a:br>
            <a:r>
              <a:rPr lang="en-US" dirty="0" smtClean="0"/>
              <a:t>Minister of Transport formed a National Supply Chain Task Force (NSCTF)</a:t>
            </a:r>
            <a:endParaRPr lang="en-CA" dirty="0"/>
          </a:p>
        </p:txBody>
      </p:sp>
      <p:pic>
        <p:nvPicPr>
          <p:cNvPr id="4" name="Picture 3" descr="A picture containing sky, track, outdoor, traveling&#10;&#10;Description automatically generated">
            <a:extLst>
              <a:ext uri="{FF2B5EF4-FFF2-40B4-BE49-F238E27FC236}">
                <a16:creationId xmlns:a16="http://schemas.microsoft.com/office/drawing/2014/main" xmlns="" id="{926E4F4F-2D4B-4C6B-AC59-1606609E5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74" y="2197375"/>
            <a:ext cx="5233743" cy="3329867"/>
          </a:xfrm>
          <a:prstGeom prst="rect">
            <a:avLst/>
          </a:prstGeom>
        </p:spPr>
      </p:pic>
      <p:pic>
        <p:nvPicPr>
          <p:cNvPr id="5" name="Picture 4" descr="A picture containing building, outdoor, city, lined&#10;&#10;Description automatically generated">
            <a:extLst>
              <a:ext uri="{FF2B5EF4-FFF2-40B4-BE49-F238E27FC236}">
                <a16:creationId xmlns:a16="http://schemas.microsoft.com/office/drawing/2014/main" xmlns="" id="{E45270D9-7A57-422A-9260-8F1CC7AB6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83" y="2909500"/>
            <a:ext cx="5405443" cy="3399860"/>
          </a:xfrm>
          <a:prstGeom prst="rect">
            <a:avLst/>
          </a:prstGeom>
        </p:spPr>
      </p:pic>
    </p:spTree>
    <p:extLst>
      <p:ext uri="{BB962C8B-B14F-4D97-AF65-F5344CB8AC3E}">
        <p14:creationId xmlns:p14="http://schemas.microsoft.com/office/powerpoint/2010/main" val="146797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5416EBC-B41E-4F8A-BE9F-07301B682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AFF79527-C7F1-4E06-8126-A8E8C5FEB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EFA8986-F2AC-EBE0-D83D-24144FB1E700}"/>
              </a:ext>
            </a:extLst>
          </p:cNvPr>
          <p:cNvSpPr>
            <a:spLocks noGrp="1"/>
          </p:cNvSpPr>
          <p:nvPr>
            <p:ph type="title"/>
          </p:nvPr>
        </p:nvSpPr>
        <p:spPr>
          <a:xfrm>
            <a:off x="868680" y="1719072"/>
            <a:ext cx="3103427" cy="3520440"/>
          </a:xfrm>
        </p:spPr>
        <p:txBody>
          <a:bodyPr anchor="t">
            <a:normAutofit/>
          </a:bodyPr>
          <a:lstStyle/>
          <a:p>
            <a:r>
              <a:rPr lang="en-US" sz="3600" dirty="0"/>
              <a:t>VIEW OF NORTH AMERICAN OEM’S TO THE NSCTF</a:t>
            </a:r>
            <a:endParaRPr lang="en-CA" sz="3600" dirty="0"/>
          </a:p>
        </p:txBody>
      </p:sp>
      <p:sp>
        <p:nvSpPr>
          <p:cNvPr id="13" name="Rectangle 12">
            <a:extLst>
              <a:ext uri="{FF2B5EF4-FFF2-40B4-BE49-F238E27FC236}">
                <a16:creationId xmlns:a16="http://schemas.microsoft.com/office/drawing/2014/main" xmlns="" id="{55986208-8A53-4E92-9197-6B57BCCB2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638BE326-BC52-6D44-B853-89B5FCF4B287}"/>
              </a:ext>
            </a:extLst>
          </p:cNvPr>
          <p:cNvGraphicFramePr>
            <a:graphicFrameLocks noGrp="1"/>
          </p:cNvGraphicFramePr>
          <p:nvPr>
            <p:ph idx="1"/>
            <p:extLst>
              <p:ext uri="{D42A27DB-BD31-4B8C-83A1-F6EECF244321}">
                <p14:modId xmlns:p14="http://schemas.microsoft.com/office/powerpoint/2010/main" val="2421682533"/>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37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5416EBC-B41E-4F8A-BE9F-07301B682C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AFF79527-C7F1-4E06-8126-A8E8C5FEB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AF3CE25-369E-BEE0-2654-4E2C4AFA0EFE}"/>
              </a:ext>
            </a:extLst>
          </p:cNvPr>
          <p:cNvSpPr>
            <a:spLocks noGrp="1"/>
          </p:cNvSpPr>
          <p:nvPr>
            <p:ph type="title"/>
          </p:nvPr>
        </p:nvSpPr>
        <p:spPr>
          <a:xfrm>
            <a:off x="868680" y="1719072"/>
            <a:ext cx="3103427" cy="3520440"/>
          </a:xfrm>
        </p:spPr>
        <p:txBody>
          <a:bodyPr anchor="t">
            <a:normAutofit/>
          </a:bodyPr>
          <a:lstStyle/>
          <a:p>
            <a:r>
              <a:rPr lang="en-US" sz="3600"/>
              <a:t>COVID-19 IMPACT- GLOBAL CHIP SHORTAGE</a:t>
            </a:r>
            <a:endParaRPr lang="en-CA" sz="3600"/>
          </a:p>
        </p:txBody>
      </p:sp>
      <p:sp>
        <p:nvSpPr>
          <p:cNvPr id="13" name="Rectangle 12">
            <a:extLst>
              <a:ext uri="{FF2B5EF4-FFF2-40B4-BE49-F238E27FC236}">
                <a16:creationId xmlns:a16="http://schemas.microsoft.com/office/drawing/2014/main" xmlns="" id="{55986208-8A53-4E92-9197-6B57BCCB2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xmlns="" id="{445DEF57-53D3-B211-0AF2-5E3EAE43AB05}"/>
              </a:ext>
            </a:extLst>
          </p:cNvPr>
          <p:cNvGraphicFramePr>
            <a:graphicFrameLocks noGrp="1"/>
          </p:cNvGraphicFramePr>
          <p:nvPr>
            <p:ph idx="1"/>
            <p:extLst>
              <p:ext uri="{D42A27DB-BD31-4B8C-83A1-F6EECF244321}">
                <p14:modId xmlns:p14="http://schemas.microsoft.com/office/powerpoint/2010/main" val="196869697"/>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37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B8063E-4F0F-1FCE-3FFE-49B42BE28FA1}"/>
              </a:ext>
            </a:extLst>
          </p:cNvPr>
          <p:cNvSpPr>
            <a:spLocks noGrp="1"/>
          </p:cNvSpPr>
          <p:nvPr>
            <p:ph type="title"/>
          </p:nvPr>
        </p:nvSpPr>
        <p:spPr/>
        <p:txBody>
          <a:bodyPr>
            <a:normAutofit fontScale="90000"/>
          </a:bodyPr>
          <a:lstStyle/>
          <a:p>
            <a:r>
              <a:rPr lang="en-US" dirty="0"/>
              <a:t>WHAT’S 2023 LOOK LIKE FOR MICROCHIP SUPPLY?</a:t>
            </a:r>
            <a:endParaRPr lang="en-CA" dirty="0"/>
          </a:p>
        </p:txBody>
      </p:sp>
      <p:sp>
        <p:nvSpPr>
          <p:cNvPr id="3" name="Content Placeholder 2">
            <a:extLst>
              <a:ext uri="{FF2B5EF4-FFF2-40B4-BE49-F238E27FC236}">
                <a16:creationId xmlns:a16="http://schemas.microsoft.com/office/drawing/2014/main" xmlns="" id="{48B5D351-AD26-BDAC-7734-4CAA1F28F397}"/>
              </a:ext>
            </a:extLst>
          </p:cNvPr>
          <p:cNvSpPr>
            <a:spLocks noGrp="1"/>
          </p:cNvSpPr>
          <p:nvPr>
            <p:ph idx="1"/>
          </p:nvPr>
        </p:nvSpPr>
        <p:spPr>
          <a:xfrm>
            <a:off x="4858514" y="1479019"/>
            <a:ext cx="6729984" cy="4096512"/>
          </a:xfrm>
        </p:spPr>
        <p:txBody>
          <a:bodyPr>
            <a:normAutofit fontScale="92500" lnSpcReduction="10000"/>
          </a:bodyPr>
          <a:lstStyle/>
          <a:p>
            <a:r>
              <a:rPr lang="en-US" dirty="0"/>
              <a:t>VOLKSWAGEN IN GERMANY BELIEVE THAT THE SEMICONDUCTOR SUPPLY IS UNLIKELY TO MEET AUTO INDUSTRY DEMAND UNTIL 2024</a:t>
            </a:r>
          </a:p>
          <a:p>
            <a:r>
              <a:rPr lang="en-US" dirty="0"/>
              <a:t>SOME NORTH AMERICAN MANUFACTURERS HAVE CHALLENGES FOR CERTAIN MODELS</a:t>
            </a:r>
          </a:p>
          <a:p>
            <a:r>
              <a:rPr lang="en-US" dirty="0"/>
              <a:t>CAPACITY </a:t>
            </a:r>
            <a:r>
              <a:rPr lang="en-US" sz="3100" dirty="0">
                <a:solidFill>
                  <a:srgbClr val="000000">
                    <a:hueOff val="0"/>
                    <a:satOff val="0"/>
                    <a:lumOff val="0"/>
                    <a:alphaOff val="0"/>
                  </a:srgbClr>
                </a:solidFill>
                <a:latin typeface="Avenir Next LT Pro"/>
              </a:rPr>
              <a:t>BEING</a:t>
            </a:r>
            <a:r>
              <a:rPr lang="en-US" dirty="0"/>
              <a:t> FREED UP DUE TO SOME END MARKETS FALLING SALES</a:t>
            </a:r>
            <a:endParaRPr lang="en-CA" dirty="0"/>
          </a:p>
        </p:txBody>
      </p:sp>
    </p:spTree>
    <p:extLst>
      <p:ext uri="{BB962C8B-B14F-4D97-AF65-F5344CB8AC3E}">
        <p14:creationId xmlns:p14="http://schemas.microsoft.com/office/powerpoint/2010/main" val="1280208831"/>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243241"/>
      </a:dk2>
      <a:lt2>
        <a:srgbClr val="E8E2E5"/>
      </a:lt2>
      <a:accent1>
        <a:srgbClr val="81AA96"/>
      </a:accent1>
      <a:accent2>
        <a:srgbClr val="74A9A5"/>
      </a:accent2>
      <a:accent3>
        <a:srgbClr val="81A7BB"/>
      </a:accent3>
      <a:accent4>
        <a:srgbClr val="7F8DBA"/>
      </a:accent4>
      <a:accent5>
        <a:srgbClr val="9F96C6"/>
      </a:accent5>
      <a:accent6>
        <a:srgbClr val="A27FBA"/>
      </a:accent6>
      <a:hlink>
        <a:srgbClr val="AE698B"/>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5F02492F59C429DB1B51D5E55269E" ma:contentTypeVersion="16" ma:contentTypeDescription="Create a new document." ma:contentTypeScope="" ma:versionID="b661fa0434511f4e6ef007882117c722">
  <xsd:schema xmlns:xsd="http://www.w3.org/2001/XMLSchema" xmlns:xs="http://www.w3.org/2001/XMLSchema" xmlns:p="http://schemas.microsoft.com/office/2006/metadata/properties" xmlns:ns2="78744c05-9996-4763-b300-7f5396c546a7" xmlns:ns3="b56a59c9-8576-4276-80a2-d143547be2f6" targetNamespace="http://schemas.microsoft.com/office/2006/metadata/properties" ma:root="true" ma:fieldsID="c34edb97b6e22e098fc22206a0e2a811" ns2:_="" ns3:_="">
    <xsd:import namespace="78744c05-9996-4763-b300-7f5396c546a7"/>
    <xsd:import namespace="b56a59c9-8576-4276-80a2-d143547be2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744c05-9996-4763-b300-7f5396c546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fecde7-275d-430a-b170-a26676f4a0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6a59c9-8576-4276-80a2-d143547be2f6"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49a6438-42af-4fec-8007-8bba5edd3030}" ma:internalName="TaxCatchAll" ma:showField="CatchAllData" ma:web="b56a59c9-8576-4276-80a2-d143547be2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3B557D-1E0E-47B0-AB54-44B9F136C0B1}"/>
</file>

<file path=customXml/itemProps2.xml><?xml version="1.0" encoding="utf-8"?>
<ds:datastoreItem xmlns:ds="http://schemas.openxmlformats.org/officeDocument/2006/customXml" ds:itemID="{C5784F27-69B9-4C33-A384-EF49F253BAF8}"/>
</file>

<file path=docProps/app.xml><?xml version="1.0" encoding="utf-8"?>
<Properties xmlns="http://schemas.openxmlformats.org/officeDocument/2006/extended-properties" xmlns:vt="http://schemas.openxmlformats.org/officeDocument/2006/docPropsVTypes">
  <TotalTime>82</TotalTime>
  <Words>868</Words>
  <Application>Microsoft Office PowerPoint</Application>
  <PresentationFormat>Custom</PresentationFormat>
  <Paragraphs>56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AccentBoxVTI</vt:lpstr>
      <vt:lpstr>SUPPLY CHAIN 101 AND THE IMPACT ON THE AUTOMOTIVE INDUSTRY</vt:lpstr>
      <vt:lpstr>WHAT IS A SUPPLY CHAIN???</vt:lpstr>
      <vt:lpstr>A SUPPLY CHAIN IS A NETWORK…</vt:lpstr>
      <vt:lpstr>WHAT IS THE DIFFERENCE……</vt:lpstr>
      <vt:lpstr>LOCAL SUPPLY CHAINS</vt:lpstr>
      <vt:lpstr>THE SUPPLY CHAIN HAS BEEN A MESS Minister of Transport formed a National Supply Chain Task Force (NSCTF)</vt:lpstr>
      <vt:lpstr>VIEW OF NORTH AMERICAN OEM’S TO THE NSCTF</vt:lpstr>
      <vt:lpstr>COVID-19 IMPACT- GLOBAL CHIP SHORTAGE</vt:lpstr>
      <vt:lpstr>WHAT’S 2023 LOOK LIKE FOR MICROCHIP SUPPLY?</vt:lpstr>
      <vt:lpstr>WHAT CAN CADA MEMBERS LOOK FORWARD TO IN 2023?</vt:lpstr>
      <vt:lpstr>WHAT CADA MEMBERS WILL SEE IN 2023</vt:lpstr>
      <vt:lpstr>WILL MICROCHIP PRODUCTION AND SUPPLY IMPROVE IN 2023/</vt:lpstr>
      <vt:lpstr>WHAT TO EXPECT IN 2023 AND BEYOND</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101 AND THE IMPACT ON THE AUTOMOTIVE INDUSTRY</dc:title>
  <dc:creator>Robert Armstrong</dc:creator>
  <cp:lastModifiedBy>Robert Armstrong</cp:lastModifiedBy>
  <cp:revision>12</cp:revision>
  <dcterms:created xsi:type="dcterms:W3CDTF">2023-02-02T17:28:59Z</dcterms:created>
  <dcterms:modified xsi:type="dcterms:W3CDTF">2023-02-03T16:23:58Z</dcterms:modified>
</cp:coreProperties>
</file>